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 id="2147483753" r:id="rId2"/>
  </p:sldMasterIdLst>
  <p:notesMasterIdLst>
    <p:notesMasterId r:id="rId18"/>
  </p:notesMasterIdLst>
  <p:sldIdLst>
    <p:sldId id="256" r:id="rId3"/>
    <p:sldId id="262" r:id="rId4"/>
    <p:sldId id="257" r:id="rId5"/>
    <p:sldId id="265" r:id="rId6"/>
    <p:sldId id="266" r:id="rId7"/>
    <p:sldId id="267" r:id="rId8"/>
    <p:sldId id="269" r:id="rId9"/>
    <p:sldId id="270" r:id="rId10"/>
    <p:sldId id="271" r:id="rId11"/>
    <p:sldId id="273" r:id="rId12"/>
    <p:sldId id="275" r:id="rId13"/>
    <p:sldId id="261" r:id="rId14"/>
    <p:sldId id="274" r:id="rId15"/>
    <p:sldId id="260"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E60"/>
    <a:srgbClr val="FFD13F"/>
    <a:srgbClr val="92C15C"/>
    <a:srgbClr val="A6378C"/>
    <a:srgbClr val="FF6600"/>
    <a:srgbClr val="62D8E4"/>
    <a:srgbClr val="0F83A5"/>
    <a:srgbClr val="FEC200"/>
    <a:srgbClr val="DEDBEE"/>
    <a:srgbClr val="89E2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p:cViewPr varScale="1">
        <p:scale>
          <a:sx n="36" d="100"/>
          <a:sy n="36" d="100"/>
        </p:scale>
        <p:origin x="11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FA714-356B-49BF-8293-3D625BDADE1B}" type="datetimeFigureOut">
              <a:rPr lang="en-GB" smtClean="0"/>
              <a:t>30/04/2020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79EF2-5AB3-4FA3-9DCB-7E38CA2D8B88}" type="slidenum">
              <a:rPr lang="en-GB" smtClean="0"/>
              <a:t>‹#›</a:t>
            </a:fld>
            <a:endParaRPr lang="en-GB"/>
          </a:p>
        </p:txBody>
      </p:sp>
    </p:spTree>
    <p:extLst>
      <p:ext uri="{BB962C8B-B14F-4D97-AF65-F5344CB8AC3E}">
        <p14:creationId xmlns:p14="http://schemas.microsoft.com/office/powerpoint/2010/main" val="279572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4/30/2020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7480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052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49966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AE29-C401-7540-A3BF-E0F26314F1F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B6A7B04-32A5-BC42-9620-07268850E42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822B12F-D235-6F43-8F88-81812BD058F3}"/>
              </a:ext>
            </a:extLst>
          </p:cNvPr>
          <p:cNvSpPr>
            <a:spLocks noGrp="1"/>
          </p:cNvSpPr>
          <p:nvPr>
            <p:ph type="dt" sz="half" idx="10"/>
          </p:nvPr>
        </p:nvSpPr>
        <p:spPr>
          <a:xfrm>
            <a:off x="838200" y="6356350"/>
            <a:ext cx="2743200" cy="365125"/>
          </a:xfrm>
          <a:prstGeom prst="rect">
            <a:avLst/>
          </a:prstGeom>
        </p:spPr>
        <p:txBody>
          <a:bodyPr/>
          <a:lstStyle/>
          <a:p>
            <a:fld id="{24BCF220-F134-FB4D-ADE9-01B676335542}" type="datetimeFigureOut">
              <a:rPr lang="en-US" smtClean="0"/>
              <a:t>4/30/2020</a:t>
            </a:fld>
            <a:endParaRPr lang="en-US"/>
          </a:p>
        </p:txBody>
      </p:sp>
      <p:sp>
        <p:nvSpPr>
          <p:cNvPr id="5" name="Footer Placeholder 4">
            <a:extLst>
              <a:ext uri="{FF2B5EF4-FFF2-40B4-BE49-F238E27FC236}">
                <a16:creationId xmlns:a16="http://schemas.microsoft.com/office/drawing/2014/main" id="{C9D91CC2-1CB2-8F45-9E5A-CCB6F3EB6E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A9BFF6-B2E7-124D-B038-815B07B6B59C}"/>
              </a:ext>
            </a:extLst>
          </p:cNvPr>
          <p:cNvSpPr>
            <a:spLocks noGrp="1"/>
          </p:cNvSpPr>
          <p:nvPr>
            <p:ph type="sldNum" sz="quarter" idx="12"/>
          </p:nvPr>
        </p:nvSpPr>
        <p:spPr>
          <a:xfrm>
            <a:off x="8610600" y="6356350"/>
            <a:ext cx="2743200" cy="365125"/>
          </a:xfrm>
          <a:prstGeom prst="rect">
            <a:avLst/>
          </a:prstGeom>
        </p:spPr>
        <p:txBody>
          <a:bodyPr/>
          <a:lstStyle/>
          <a:p>
            <a:fld id="{86595F01-035B-004E-9822-D427F72B56E8}" type="slidenum">
              <a:rPr lang="en-US" smtClean="0"/>
              <a:t>‹#›</a:t>
            </a:fld>
            <a:endParaRPr lang="en-US"/>
          </a:p>
        </p:txBody>
      </p:sp>
    </p:spTree>
    <p:extLst>
      <p:ext uri="{BB962C8B-B14F-4D97-AF65-F5344CB8AC3E}">
        <p14:creationId xmlns:p14="http://schemas.microsoft.com/office/powerpoint/2010/main" val="1250364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F568-07A4-BF48-914D-A2FA63996BB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0E6B3D-7CBF-7D44-A949-18BFBA5C873A}"/>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5C0E85-ADCB-7D48-8403-6DC3DA4EE7CC}"/>
              </a:ext>
            </a:extLst>
          </p:cNvPr>
          <p:cNvSpPr>
            <a:spLocks noGrp="1"/>
          </p:cNvSpPr>
          <p:nvPr>
            <p:ph type="dt" sz="half" idx="10"/>
          </p:nvPr>
        </p:nvSpPr>
        <p:spPr>
          <a:xfrm>
            <a:off x="838200" y="6356350"/>
            <a:ext cx="2743200" cy="365125"/>
          </a:xfrm>
          <a:prstGeom prst="rect">
            <a:avLst/>
          </a:prstGeom>
        </p:spPr>
        <p:txBody>
          <a:bodyPr/>
          <a:lstStyle/>
          <a:p>
            <a:fld id="{24BCF220-F134-FB4D-ADE9-01B676335542}" type="datetimeFigureOut">
              <a:rPr lang="en-US" smtClean="0"/>
              <a:t>4/30/2020</a:t>
            </a:fld>
            <a:endParaRPr lang="en-US"/>
          </a:p>
        </p:txBody>
      </p:sp>
      <p:sp>
        <p:nvSpPr>
          <p:cNvPr id="5" name="Footer Placeholder 4">
            <a:extLst>
              <a:ext uri="{FF2B5EF4-FFF2-40B4-BE49-F238E27FC236}">
                <a16:creationId xmlns:a16="http://schemas.microsoft.com/office/drawing/2014/main" id="{4F3EB251-1BBF-2D45-8C03-BFC58BD5C8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FB4A5F-7AB1-8D49-9906-553FACC76034}"/>
              </a:ext>
            </a:extLst>
          </p:cNvPr>
          <p:cNvSpPr>
            <a:spLocks noGrp="1"/>
          </p:cNvSpPr>
          <p:nvPr>
            <p:ph type="sldNum" sz="quarter" idx="12"/>
          </p:nvPr>
        </p:nvSpPr>
        <p:spPr>
          <a:xfrm>
            <a:off x="8610600" y="6356350"/>
            <a:ext cx="2743200" cy="365125"/>
          </a:xfrm>
          <a:prstGeom prst="rect">
            <a:avLst/>
          </a:prstGeom>
        </p:spPr>
        <p:txBody>
          <a:bodyPr/>
          <a:lstStyle/>
          <a:p>
            <a:fld id="{86595F01-035B-004E-9822-D427F72B56E8}" type="slidenum">
              <a:rPr lang="en-US" smtClean="0"/>
              <a:t>‹#›</a:t>
            </a:fld>
            <a:endParaRPr lang="en-US"/>
          </a:p>
        </p:txBody>
      </p:sp>
    </p:spTree>
    <p:extLst>
      <p:ext uri="{BB962C8B-B14F-4D97-AF65-F5344CB8AC3E}">
        <p14:creationId xmlns:p14="http://schemas.microsoft.com/office/powerpoint/2010/main" val="1936648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670B-0EE5-BE42-87AB-DB2C48C6B6C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21A0E02-D609-5644-B391-4E58047975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00D484-066E-1849-98BE-B988A5DA7882}"/>
              </a:ext>
            </a:extLst>
          </p:cNvPr>
          <p:cNvSpPr>
            <a:spLocks noGrp="1"/>
          </p:cNvSpPr>
          <p:nvPr>
            <p:ph type="dt" sz="half" idx="10"/>
          </p:nvPr>
        </p:nvSpPr>
        <p:spPr>
          <a:xfrm>
            <a:off x="838200" y="6356350"/>
            <a:ext cx="2743200" cy="365125"/>
          </a:xfrm>
          <a:prstGeom prst="rect">
            <a:avLst/>
          </a:prstGeom>
        </p:spPr>
        <p:txBody>
          <a:bodyPr/>
          <a:lstStyle/>
          <a:p>
            <a:fld id="{24BCF220-F134-FB4D-ADE9-01B676335542}" type="datetimeFigureOut">
              <a:rPr lang="en-US" smtClean="0"/>
              <a:t>4/30/2020</a:t>
            </a:fld>
            <a:endParaRPr lang="en-US"/>
          </a:p>
        </p:txBody>
      </p:sp>
      <p:sp>
        <p:nvSpPr>
          <p:cNvPr id="5" name="Footer Placeholder 4">
            <a:extLst>
              <a:ext uri="{FF2B5EF4-FFF2-40B4-BE49-F238E27FC236}">
                <a16:creationId xmlns:a16="http://schemas.microsoft.com/office/drawing/2014/main" id="{533CE70C-C178-6F47-B893-188AEA4067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5DB3A5-CECB-2444-9AAB-F1AB53968696}"/>
              </a:ext>
            </a:extLst>
          </p:cNvPr>
          <p:cNvSpPr>
            <a:spLocks noGrp="1"/>
          </p:cNvSpPr>
          <p:nvPr>
            <p:ph type="sldNum" sz="quarter" idx="12"/>
          </p:nvPr>
        </p:nvSpPr>
        <p:spPr>
          <a:xfrm>
            <a:off x="8610600" y="6356350"/>
            <a:ext cx="2743200" cy="365125"/>
          </a:xfrm>
          <a:prstGeom prst="rect">
            <a:avLst/>
          </a:prstGeom>
        </p:spPr>
        <p:txBody>
          <a:bodyPr/>
          <a:lstStyle/>
          <a:p>
            <a:fld id="{86595F01-035B-004E-9822-D427F72B56E8}" type="slidenum">
              <a:rPr lang="en-US" smtClean="0"/>
              <a:t>‹#›</a:t>
            </a:fld>
            <a:endParaRPr lang="en-US"/>
          </a:p>
        </p:txBody>
      </p:sp>
    </p:spTree>
    <p:extLst>
      <p:ext uri="{BB962C8B-B14F-4D97-AF65-F5344CB8AC3E}">
        <p14:creationId xmlns:p14="http://schemas.microsoft.com/office/powerpoint/2010/main" val="820232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C347-B264-6C41-982B-30B9BCCCC19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F117F21-D9C9-F24D-93D9-EBE51CE21BE7}"/>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28C8DF-12EE-2C4F-9545-7B43909BBF9A}"/>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2EF074C-2837-7C4E-857A-A3979A6211A9}"/>
              </a:ext>
            </a:extLst>
          </p:cNvPr>
          <p:cNvSpPr>
            <a:spLocks noGrp="1"/>
          </p:cNvSpPr>
          <p:nvPr>
            <p:ph type="dt" sz="half" idx="10"/>
          </p:nvPr>
        </p:nvSpPr>
        <p:spPr>
          <a:xfrm>
            <a:off x="838200" y="6356350"/>
            <a:ext cx="2743200" cy="365125"/>
          </a:xfrm>
          <a:prstGeom prst="rect">
            <a:avLst/>
          </a:prstGeom>
        </p:spPr>
        <p:txBody>
          <a:bodyPr/>
          <a:lstStyle/>
          <a:p>
            <a:fld id="{24BCF220-F134-FB4D-ADE9-01B676335542}" type="datetimeFigureOut">
              <a:rPr lang="en-US" smtClean="0"/>
              <a:t>4/30/2020</a:t>
            </a:fld>
            <a:endParaRPr lang="en-US"/>
          </a:p>
        </p:txBody>
      </p:sp>
      <p:sp>
        <p:nvSpPr>
          <p:cNvPr id="6" name="Footer Placeholder 5">
            <a:extLst>
              <a:ext uri="{FF2B5EF4-FFF2-40B4-BE49-F238E27FC236}">
                <a16:creationId xmlns:a16="http://schemas.microsoft.com/office/drawing/2014/main" id="{554A423F-128C-624D-B110-B0C5FDD0BB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3A3DEC-BAB5-144D-B62A-AB1A219CA87A}"/>
              </a:ext>
            </a:extLst>
          </p:cNvPr>
          <p:cNvSpPr>
            <a:spLocks noGrp="1"/>
          </p:cNvSpPr>
          <p:nvPr>
            <p:ph type="sldNum" sz="quarter" idx="12"/>
          </p:nvPr>
        </p:nvSpPr>
        <p:spPr>
          <a:xfrm>
            <a:off x="8610600" y="6356350"/>
            <a:ext cx="2743200" cy="365125"/>
          </a:xfrm>
          <a:prstGeom prst="rect">
            <a:avLst/>
          </a:prstGeom>
        </p:spPr>
        <p:txBody>
          <a:bodyPr/>
          <a:lstStyle/>
          <a:p>
            <a:fld id="{86595F01-035B-004E-9822-D427F72B56E8}" type="slidenum">
              <a:rPr lang="en-US" smtClean="0"/>
              <a:t>‹#›</a:t>
            </a:fld>
            <a:endParaRPr lang="en-US"/>
          </a:p>
        </p:txBody>
      </p:sp>
    </p:spTree>
    <p:extLst>
      <p:ext uri="{BB962C8B-B14F-4D97-AF65-F5344CB8AC3E}">
        <p14:creationId xmlns:p14="http://schemas.microsoft.com/office/powerpoint/2010/main" val="76093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0D07-F606-9545-A93B-FEB08180100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B66985-620A-5344-9C0D-450AE6B4511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B9AD206-E1FB-9643-9A8C-7A93D55FB776}"/>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14B948C-3BAC-4B45-A4AF-800F60B9D2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8C9E990-98F5-3941-83C7-FABF293B39D6}"/>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809CAA-B130-BA43-A4AB-9558DDFEEEAB}"/>
              </a:ext>
            </a:extLst>
          </p:cNvPr>
          <p:cNvSpPr>
            <a:spLocks noGrp="1"/>
          </p:cNvSpPr>
          <p:nvPr>
            <p:ph type="dt" sz="half" idx="10"/>
          </p:nvPr>
        </p:nvSpPr>
        <p:spPr>
          <a:xfrm>
            <a:off x="838200" y="6356350"/>
            <a:ext cx="2743200" cy="365125"/>
          </a:xfrm>
          <a:prstGeom prst="rect">
            <a:avLst/>
          </a:prstGeom>
        </p:spPr>
        <p:txBody>
          <a:bodyPr/>
          <a:lstStyle/>
          <a:p>
            <a:fld id="{24BCF220-F134-FB4D-ADE9-01B676335542}" type="datetimeFigureOut">
              <a:rPr lang="en-US" smtClean="0"/>
              <a:t>4/30/2020</a:t>
            </a:fld>
            <a:endParaRPr lang="en-US"/>
          </a:p>
        </p:txBody>
      </p:sp>
      <p:sp>
        <p:nvSpPr>
          <p:cNvPr id="8" name="Footer Placeholder 7">
            <a:extLst>
              <a:ext uri="{FF2B5EF4-FFF2-40B4-BE49-F238E27FC236}">
                <a16:creationId xmlns:a16="http://schemas.microsoft.com/office/drawing/2014/main" id="{5292ECB0-B75B-E642-9DF7-9A328C3D90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748D9F-61A9-4E48-BB5D-A2E265714BE1}"/>
              </a:ext>
            </a:extLst>
          </p:cNvPr>
          <p:cNvSpPr>
            <a:spLocks noGrp="1"/>
          </p:cNvSpPr>
          <p:nvPr>
            <p:ph type="sldNum" sz="quarter" idx="12"/>
          </p:nvPr>
        </p:nvSpPr>
        <p:spPr>
          <a:xfrm>
            <a:off x="8610600" y="6356350"/>
            <a:ext cx="2743200" cy="365125"/>
          </a:xfrm>
          <a:prstGeom prst="rect">
            <a:avLst/>
          </a:prstGeom>
        </p:spPr>
        <p:txBody>
          <a:bodyPr/>
          <a:lstStyle/>
          <a:p>
            <a:fld id="{86595F01-035B-004E-9822-D427F72B56E8}" type="slidenum">
              <a:rPr lang="en-US" smtClean="0"/>
              <a:t>‹#›</a:t>
            </a:fld>
            <a:endParaRPr lang="en-US"/>
          </a:p>
        </p:txBody>
      </p:sp>
    </p:spTree>
    <p:extLst>
      <p:ext uri="{BB962C8B-B14F-4D97-AF65-F5344CB8AC3E}">
        <p14:creationId xmlns:p14="http://schemas.microsoft.com/office/powerpoint/2010/main" val="350629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57A6-1A60-A748-9C9D-05489F61B6C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5DDB51-366E-934D-B734-F3B976AD1F66}"/>
              </a:ext>
            </a:extLst>
          </p:cNvPr>
          <p:cNvSpPr>
            <a:spLocks noGrp="1"/>
          </p:cNvSpPr>
          <p:nvPr>
            <p:ph type="dt" sz="half" idx="10"/>
          </p:nvPr>
        </p:nvSpPr>
        <p:spPr>
          <a:xfrm>
            <a:off x="838200" y="6356350"/>
            <a:ext cx="2743200" cy="365125"/>
          </a:xfrm>
          <a:prstGeom prst="rect">
            <a:avLst/>
          </a:prstGeom>
        </p:spPr>
        <p:txBody>
          <a:bodyPr/>
          <a:lstStyle/>
          <a:p>
            <a:fld id="{24BCF220-F134-FB4D-ADE9-01B676335542}" type="datetimeFigureOut">
              <a:rPr lang="en-US" smtClean="0"/>
              <a:t>4/30/2020</a:t>
            </a:fld>
            <a:endParaRPr lang="en-US"/>
          </a:p>
        </p:txBody>
      </p:sp>
      <p:sp>
        <p:nvSpPr>
          <p:cNvPr id="4" name="Footer Placeholder 3">
            <a:extLst>
              <a:ext uri="{FF2B5EF4-FFF2-40B4-BE49-F238E27FC236}">
                <a16:creationId xmlns:a16="http://schemas.microsoft.com/office/drawing/2014/main" id="{043B4DA3-935A-4343-BAA8-7629F2753B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CD850AD-BF37-B54F-ADE6-C74B10A7DBEB}"/>
              </a:ext>
            </a:extLst>
          </p:cNvPr>
          <p:cNvSpPr>
            <a:spLocks noGrp="1"/>
          </p:cNvSpPr>
          <p:nvPr>
            <p:ph type="sldNum" sz="quarter" idx="12"/>
          </p:nvPr>
        </p:nvSpPr>
        <p:spPr>
          <a:xfrm>
            <a:off x="8610600" y="6356350"/>
            <a:ext cx="2743200" cy="365125"/>
          </a:xfrm>
          <a:prstGeom prst="rect">
            <a:avLst/>
          </a:prstGeom>
        </p:spPr>
        <p:txBody>
          <a:bodyPr/>
          <a:lstStyle/>
          <a:p>
            <a:fld id="{86595F01-035B-004E-9822-D427F72B56E8}" type="slidenum">
              <a:rPr lang="en-US" smtClean="0"/>
              <a:t>‹#›</a:t>
            </a:fld>
            <a:endParaRPr lang="en-US"/>
          </a:p>
        </p:txBody>
      </p:sp>
    </p:spTree>
    <p:extLst>
      <p:ext uri="{BB962C8B-B14F-4D97-AF65-F5344CB8AC3E}">
        <p14:creationId xmlns:p14="http://schemas.microsoft.com/office/powerpoint/2010/main" val="3905834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F4AFB-CDD9-684D-A683-58BE1173117B}"/>
              </a:ext>
            </a:extLst>
          </p:cNvPr>
          <p:cNvSpPr>
            <a:spLocks noGrp="1"/>
          </p:cNvSpPr>
          <p:nvPr>
            <p:ph type="dt" sz="half" idx="10"/>
          </p:nvPr>
        </p:nvSpPr>
        <p:spPr>
          <a:xfrm>
            <a:off x="838200" y="6356350"/>
            <a:ext cx="2743200" cy="365125"/>
          </a:xfrm>
          <a:prstGeom prst="rect">
            <a:avLst/>
          </a:prstGeom>
        </p:spPr>
        <p:txBody>
          <a:bodyPr/>
          <a:lstStyle/>
          <a:p>
            <a:fld id="{24BCF220-F134-FB4D-ADE9-01B676335542}" type="datetimeFigureOut">
              <a:rPr lang="en-US" smtClean="0"/>
              <a:t>4/30/2020</a:t>
            </a:fld>
            <a:endParaRPr lang="en-US"/>
          </a:p>
        </p:txBody>
      </p:sp>
      <p:sp>
        <p:nvSpPr>
          <p:cNvPr id="3" name="Footer Placeholder 2">
            <a:extLst>
              <a:ext uri="{FF2B5EF4-FFF2-40B4-BE49-F238E27FC236}">
                <a16:creationId xmlns:a16="http://schemas.microsoft.com/office/drawing/2014/main" id="{3AE20B28-C51E-DF40-83A9-4061500C00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A6BD06A-4E56-C546-8813-C87CE8308006}"/>
              </a:ext>
            </a:extLst>
          </p:cNvPr>
          <p:cNvSpPr>
            <a:spLocks noGrp="1"/>
          </p:cNvSpPr>
          <p:nvPr>
            <p:ph type="sldNum" sz="quarter" idx="12"/>
          </p:nvPr>
        </p:nvSpPr>
        <p:spPr>
          <a:xfrm>
            <a:off x="8610600" y="6356350"/>
            <a:ext cx="2743200" cy="365125"/>
          </a:xfrm>
          <a:prstGeom prst="rect">
            <a:avLst/>
          </a:prstGeom>
        </p:spPr>
        <p:txBody>
          <a:bodyPr/>
          <a:lstStyle/>
          <a:p>
            <a:fld id="{86595F01-035B-004E-9822-D427F72B56E8}" type="slidenum">
              <a:rPr lang="en-US" smtClean="0"/>
              <a:t>‹#›</a:t>
            </a:fld>
            <a:endParaRPr lang="en-US"/>
          </a:p>
        </p:txBody>
      </p:sp>
    </p:spTree>
    <p:extLst>
      <p:ext uri="{BB962C8B-B14F-4D97-AF65-F5344CB8AC3E}">
        <p14:creationId xmlns:p14="http://schemas.microsoft.com/office/powerpoint/2010/main" val="33118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FB91D-8A3B-C34B-8033-D4A3D69007F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C815077-0974-084E-AF82-64338F95AF4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BA4E55D-0065-BB45-8BC2-2D0F41D8E22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39F5AA-5451-FE4C-876E-094B8015317E}"/>
              </a:ext>
            </a:extLst>
          </p:cNvPr>
          <p:cNvSpPr>
            <a:spLocks noGrp="1"/>
          </p:cNvSpPr>
          <p:nvPr>
            <p:ph type="dt" sz="half" idx="10"/>
          </p:nvPr>
        </p:nvSpPr>
        <p:spPr>
          <a:xfrm>
            <a:off x="838200" y="6356350"/>
            <a:ext cx="2743200" cy="365125"/>
          </a:xfrm>
          <a:prstGeom prst="rect">
            <a:avLst/>
          </a:prstGeom>
        </p:spPr>
        <p:txBody>
          <a:bodyPr/>
          <a:lstStyle/>
          <a:p>
            <a:fld id="{24BCF220-F134-FB4D-ADE9-01B676335542}" type="datetimeFigureOut">
              <a:rPr lang="en-US" smtClean="0"/>
              <a:t>4/30/2020</a:t>
            </a:fld>
            <a:endParaRPr lang="en-US"/>
          </a:p>
        </p:txBody>
      </p:sp>
      <p:sp>
        <p:nvSpPr>
          <p:cNvPr id="6" name="Footer Placeholder 5">
            <a:extLst>
              <a:ext uri="{FF2B5EF4-FFF2-40B4-BE49-F238E27FC236}">
                <a16:creationId xmlns:a16="http://schemas.microsoft.com/office/drawing/2014/main" id="{EA696378-B828-1B47-8E18-53CCDBFC4D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0FFA0E5-48FC-B24B-BBF5-61593605E44B}"/>
              </a:ext>
            </a:extLst>
          </p:cNvPr>
          <p:cNvSpPr>
            <a:spLocks noGrp="1"/>
          </p:cNvSpPr>
          <p:nvPr>
            <p:ph type="sldNum" sz="quarter" idx="12"/>
          </p:nvPr>
        </p:nvSpPr>
        <p:spPr>
          <a:xfrm>
            <a:off x="8610600" y="6356350"/>
            <a:ext cx="2743200" cy="365125"/>
          </a:xfrm>
          <a:prstGeom prst="rect">
            <a:avLst/>
          </a:prstGeom>
        </p:spPr>
        <p:txBody>
          <a:bodyPr/>
          <a:lstStyle/>
          <a:p>
            <a:fld id="{86595F01-035B-004E-9822-D427F72B56E8}" type="slidenum">
              <a:rPr lang="en-US" smtClean="0"/>
              <a:t>‹#›</a:t>
            </a:fld>
            <a:endParaRPr lang="en-US"/>
          </a:p>
        </p:txBody>
      </p:sp>
    </p:spTree>
    <p:extLst>
      <p:ext uri="{BB962C8B-B14F-4D97-AF65-F5344CB8AC3E}">
        <p14:creationId xmlns:p14="http://schemas.microsoft.com/office/powerpoint/2010/main" val="112647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15371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7CC90-AD37-9C48-A311-D4A9E147D5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BDDDF3A-4EE0-D542-B563-8D7C696DCCD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103E6F-1415-3E42-A82A-16EB7B2B25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BBF330-434A-0441-8080-5E637C4C7686}"/>
              </a:ext>
            </a:extLst>
          </p:cNvPr>
          <p:cNvSpPr>
            <a:spLocks noGrp="1"/>
          </p:cNvSpPr>
          <p:nvPr>
            <p:ph type="dt" sz="half" idx="10"/>
          </p:nvPr>
        </p:nvSpPr>
        <p:spPr>
          <a:xfrm>
            <a:off x="838200" y="6356350"/>
            <a:ext cx="2743200" cy="365125"/>
          </a:xfrm>
          <a:prstGeom prst="rect">
            <a:avLst/>
          </a:prstGeom>
        </p:spPr>
        <p:txBody>
          <a:bodyPr/>
          <a:lstStyle/>
          <a:p>
            <a:fld id="{24BCF220-F134-FB4D-ADE9-01B676335542}" type="datetimeFigureOut">
              <a:rPr lang="en-US" smtClean="0"/>
              <a:t>4/30/2020</a:t>
            </a:fld>
            <a:endParaRPr lang="en-US"/>
          </a:p>
        </p:txBody>
      </p:sp>
      <p:sp>
        <p:nvSpPr>
          <p:cNvPr id="6" name="Footer Placeholder 5">
            <a:extLst>
              <a:ext uri="{FF2B5EF4-FFF2-40B4-BE49-F238E27FC236}">
                <a16:creationId xmlns:a16="http://schemas.microsoft.com/office/drawing/2014/main" id="{58A0BF56-E30F-8442-933D-69B2B6C461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E42408-1610-6846-93BC-893BEB2D8DF2}"/>
              </a:ext>
            </a:extLst>
          </p:cNvPr>
          <p:cNvSpPr>
            <a:spLocks noGrp="1"/>
          </p:cNvSpPr>
          <p:nvPr>
            <p:ph type="sldNum" sz="quarter" idx="12"/>
          </p:nvPr>
        </p:nvSpPr>
        <p:spPr>
          <a:xfrm>
            <a:off x="8610600" y="6356350"/>
            <a:ext cx="2743200" cy="365125"/>
          </a:xfrm>
          <a:prstGeom prst="rect">
            <a:avLst/>
          </a:prstGeom>
        </p:spPr>
        <p:txBody>
          <a:bodyPr/>
          <a:lstStyle/>
          <a:p>
            <a:fld id="{86595F01-035B-004E-9822-D427F72B56E8}" type="slidenum">
              <a:rPr lang="en-US" smtClean="0"/>
              <a:t>‹#›</a:t>
            </a:fld>
            <a:endParaRPr lang="en-US"/>
          </a:p>
        </p:txBody>
      </p:sp>
    </p:spTree>
    <p:extLst>
      <p:ext uri="{BB962C8B-B14F-4D97-AF65-F5344CB8AC3E}">
        <p14:creationId xmlns:p14="http://schemas.microsoft.com/office/powerpoint/2010/main" val="2840576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4499-2C1A-7E40-9E04-FC895E50F54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130A206-E22F-5344-A913-51CBC5DB864F}"/>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31D356-64C9-2948-B0DC-022C14F5839F}"/>
              </a:ext>
            </a:extLst>
          </p:cNvPr>
          <p:cNvSpPr>
            <a:spLocks noGrp="1"/>
          </p:cNvSpPr>
          <p:nvPr>
            <p:ph type="dt" sz="half" idx="10"/>
          </p:nvPr>
        </p:nvSpPr>
        <p:spPr>
          <a:xfrm>
            <a:off x="838200" y="6356350"/>
            <a:ext cx="2743200" cy="365125"/>
          </a:xfrm>
          <a:prstGeom prst="rect">
            <a:avLst/>
          </a:prstGeom>
        </p:spPr>
        <p:txBody>
          <a:bodyPr/>
          <a:lstStyle/>
          <a:p>
            <a:fld id="{24BCF220-F134-FB4D-ADE9-01B676335542}" type="datetimeFigureOut">
              <a:rPr lang="en-US" smtClean="0"/>
              <a:t>4/30/2020</a:t>
            </a:fld>
            <a:endParaRPr lang="en-US"/>
          </a:p>
        </p:txBody>
      </p:sp>
      <p:sp>
        <p:nvSpPr>
          <p:cNvPr id="5" name="Footer Placeholder 4">
            <a:extLst>
              <a:ext uri="{FF2B5EF4-FFF2-40B4-BE49-F238E27FC236}">
                <a16:creationId xmlns:a16="http://schemas.microsoft.com/office/drawing/2014/main" id="{FB441BF4-0B4B-DE4B-8630-D8066FC437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5CA3D9-77FD-A740-9D62-5FA543D14160}"/>
              </a:ext>
            </a:extLst>
          </p:cNvPr>
          <p:cNvSpPr>
            <a:spLocks noGrp="1"/>
          </p:cNvSpPr>
          <p:nvPr>
            <p:ph type="sldNum" sz="quarter" idx="12"/>
          </p:nvPr>
        </p:nvSpPr>
        <p:spPr>
          <a:xfrm>
            <a:off x="8610600" y="6356350"/>
            <a:ext cx="2743200" cy="365125"/>
          </a:xfrm>
          <a:prstGeom prst="rect">
            <a:avLst/>
          </a:prstGeom>
        </p:spPr>
        <p:txBody>
          <a:bodyPr/>
          <a:lstStyle/>
          <a:p>
            <a:fld id="{86595F01-035B-004E-9822-D427F72B56E8}" type="slidenum">
              <a:rPr lang="en-US" smtClean="0"/>
              <a:t>‹#›</a:t>
            </a:fld>
            <a:endParaRPr lang="en-US"/>
          </a:p>
        </p:txBody>
      </p:sp>
    </p:spTree>
    <p:extLst>
      <p:ext uri="{BB962C8B-B14F-4D97-AF65-F5344CB8AC3E}">
        <p14:creationId xmlns:p14="http://schemas.microsoft.com/office/powerpoint/2010/main" val="1239237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8F4F63-0D72-DB4A-B1B9-FDBEA312FC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59236DE-12A3-5446-A111-95954499306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6751B5-7FC4-5C4D-BB30-7E6774512F72}"/>
              </a:ext>
            </a:extLst>
          </p:cNvPr>
          <p:cNvSpPr>
            <a:spLocks noGrp="1"/>
          </p:cNvSpPr>
          <p:nvPr>
            <p:ph type="dt" sz="half" idx="10"/>
          </p:nvPr>
        </p:nvSpPr>
        <p:spPr>
          <a:xfrm>
            <a:off x="838200" y="6356350"/>
            <a:ext cx="2743200" cy="365125"/>
          </a:xfrm>
          <a:prstGeom prst="rect">
            <a:avLst/>
          </a:prstGeom>
        </p:spPr>
        <p:txBody>
          <a:bodyPr/>
          <a:lstStyle/>
          <a:p>
            <a:fld id="{24BCF220-F134-FB4D-ADE9-01B676335542}" type="datetimeFigureOut">
              <a:rPr lang="en-US" smtClean="0"/>
              <a:t>4/30/2020</a:t>
            </a:fld>
            <a:endParaRPr lang="en-US"/>
          </a:p>
        </p:txBody>
      </p:sp>
      <p:sp>
        <p:nvSpPr>
          <p:cNvPr id="5" name="Footer Placeholder 4">
            <a:extLst>
              <a:ext uri="{FF2B5EF4-FFF2-40B4-BE49-F238E27FC236}">
                <a16:creationId xmlns:a16="http://schemas.microsoft.com/office/drawing/2014/main" id="{6F86C23D-7E33-D34C-97BF-E1D2699DFB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9C0D9A-88EA-924B-B993-CA1243E09E8A}"/>
              </a:ext>
            </a:extLst>
          </p:cNvPr>
          <p:cNvSpPr>
            <a:spLocks noGrp="1"/>
          </p:cNvSpPr>
          <p:nvPr>
            <p:ph type="sldNum" sz="quarter" idx="12"/>
          </p:nvPr>
        </p:nvSpPr>
        <p:spPr>
          <a:xfrm>
            <a:off x="8610600" y="6356350"/>
            <a:ext cx="2743200" cy="365125"/>
          </a:xfrm>
          <a:prstGeom prst="rect">
            <a:avLst/>
          </a:prstGeom>
        </p:spPr>
        <p:txBody>
          <a:bodyPr/>
          <a:lstStyle/>
          <a:p>
            <a:fld id="{86595F01-035B-004E-9822-D427F72B56E8}" type="slidenum">
              <a:rPr lang="en-US" smtClean="0"/>
              <a:t>‹#›</a:t>
            </a:fld>
            <a:endParaRPr lang="en-US"/>
          </a:p>
        </p:txBody>
      </p:sp>
    </p:spTree>
    <p:extLst>
      <p:ext uri="{BB962C8B-B14F-4D97-AF65-F5344CB8AC3E}">
        <p14:creationId xmlns:p14="http://schemas.microsoft.com/office/powerpoint/2010/main" val="132805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4/30/2020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6123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0558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9473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8059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2207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4/30/2020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51030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4/30/2020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99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4/30/2020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2450739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41" r:id="rId5"/>
    <p:sldLayoutId id="2147483747" r:id="rId6"/>
    <p:sldLayoutId id="2147483742" r:id="rId7"/>
    <p:sldLayoutId id="2147483743" r:id="rId8"/>
    <p:sldLayoutId id="2147483744" r:id="rId9"/>
    <p:sldLayoutId id="2147483745" r:id="rId10"/>
    <p:sldLayoutId id="2147483746"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CEA417-773C-D54F-9F1D-46403C1950BE}"/>
              </a:ext>
            </a:extLst>
          </p:cNvPr>
          <p:cNvPicPr>
            <a:picLocks noChangeAspect="1"/>
          </p:cNvPicPr>
          <p:nvPr userDrawn="1"/>
        </p:nvPicPr>
        <p:blipFill>
          <a:blip r:embed="rId13">
            <a:alphaModFix amt="20000"/>
          </a:blip>
          <a:srcRect/>
          <a:stretch/>
        </p:blipFill>
        <p:spPr>
          <a:xfrm>
            <a:off x="13106" y="0"/>
            <a:ext cx="12192000" cy="6858000"/>
          </a:xfrm>
          <a:prstGeom prst="rect">
            <a:avLst/>
          </a:prstGeom>
        </p:spPr>
      </p:pic>
    </p:spTree>
    <p:extLst>
      <p:ext uri="{BB962C8B-B14F-4D97-AF65-F5344CB8AC3E}">
        <p14:creationId xmlns:p14="http://schemas.microsoft.com/office/powerpoint/2010/main" val="388165773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cas.ac.uk/"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www.ncclondon.ac.uk/current-students" TargetMode="External"/><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hyperlink" Target="mailto:info@ncclondon.ac.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8.xml"/><Relationship Id="rId1" Type="http://schemas.openxmlformats.org/officeDocument/2006/relationships/video" Target="https://player.vimeo.com/video/401001914?app_id=122963"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cclondon.ac.uk/tower-hamlets"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DA87E288-A929-4893-AF75-F1637C7D6DA3}"/>
              </a:ext>
            </a:extLst>
          </p:cNvPr>
          <p:cNvPicPr>
            <a:picLocks noChangeAspect="1"/>
          </p:cNvPicPr>
          <p:nvPr/>
        </p:nvPicPr>
        <p:blipFill>
          <a:blip r:embed="rId2">
            <a:alphaModFix amt="85000"/>
          </a:blip>
          <a:srcRect/>
          <a:stretch/>
        </p:blipFill>
        <p:spPr>
          <a:xfrm>
            <a:off x="0" y="2690"/>
            <a:ext cx="12191998" cy="6857999"/>
          </a:xfrm>
          <a:prstGeom prst="rect">
            <a:avLst/>
          </a:prstGeom>
        </p:spPr>
      </p:pic>
      <p:sp>
        <p:nvSpPr>
          <p:cNvPr id="25" name="Rectangle 24">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1A7D3249-E79F-4999-B6C4-0A2E6B2966B1}"/>
              </a:ext>
            </a:extLst>
          </p:cNvPr>
          <p:cNvSpPr>
            <a:spLocks noGrp="1"/>
          </p:cNvSpPr>
          <p:nvPr>
            <p:ph type="ctrTitle"/>
          </p:nvPr>
        </p:nvSpPr>
        <p:spPr>
          <a:xfrm>
            <a:off x="1769532" y="2091263"/>
            <a:ext cx="8652938" cy="2461504"/>
          </a:xfrm>
        </p:spPr>
        <p:txBody>
          <a:bodyPr>
            <a:normAutofit/>
          </a:bodyPr>
          <a:lstStyle/>
          <a:p>
            <a:r>
              <a:rPr lang="en-GB" b="1" dirty="0">
                <a:latin typeface="Avenir Heavy" panose="02000503020000020003" pitchFamily="2" charset="0"/>
              </a:rPr>
              <a:t>New City College </a:t>
            </a:r>
            <a:br>
              <a:rPr lang="en-GB" dirty="0">
                <a:latin typeface="Avenir Light" panose="020B0402020203020204" pitchFamily="34" charset="77"/>
              </a:rPr>
            </a:br>
            <a:r>
              <a:rPr lang="en-GB" dirty="0">
                <a:latin typeface="Avenir Light" panose="020B0402020203020204" pitchFamily="34" charset="77"/>
              </a:rPr>
              <a:t>Tower Hamlets Campus</a:t>
            </a:r>
          </a:p>
        </p:txBody>
      </p:sp>
      <p:sp>
        <p:nvSpPr>
          <p:cNvPr id="3" name="Subtitle 2">
            <a:extLst>
              <a:ext uri="{FF2B5EF4-FFF2-40B4-BE49-F238E27FC236}">
                <a16:creationId xmlns:a16="http://schemas.microsoft.com/office/drawing/2014/main" id="{0EB0E48E-1F85-4721-ABFF-8081CC109BA2}"/>
              </a:ext>
            </a:extLst>
          </p:cNvPr>
          <p:cNvSpPr>
            <a:spLocks noGrp="1"/>
          </p:cNvSpPr>
          <p:nvPr>
            <p:ph type="subTitle" idx="1"/>
          </p:nvPr>
        </p:nvSpPr>
        <p:spPr>
          <a:xfrm>
            <a:off x="1769532" y="4278071"/>
            <a:ext cx="8655200" cy="744747"/>
          </a:xfrm>
        </p:spPr>
        <p:txBody>
          <a:bodyPr vert="horz" lIns="91440" tIns="45720" rIns="91440" bIns="45720" rtlCol="0" anchor="t">
            <a:normAutofit/>
          </a:bodyPr>
          <a:lstStyle/>
          <a:p>
            <a:r>
              <a:rPr lang="en-GB" dirty="0"/>
              <a:t>Poplar High St, London E14 0AF</a:t>
            </a:r>
            <a:endParaRPr lang="en-US" dirty="0"/>
          </a:p>
        </p:txBody>
      </p:sp>
      <p:sp>
        <p:nvSpPr>
          <p:cNvPr id="27" name="Rectangle 26">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pic>
        <p:nvPicPr>
          <p:cNvPr id="9" name="Picture 9">
            <a:extLst>
              <a:ext uri="{FF2B5EF4-FFF2-40B4-BE49-F238E27FC236}">
                <a16:creationId xmlns:a16="http://schemas.microsoft.com/office/drawing/2014/main" id="{B24DBE54-3378-E048-A2E3-AD6A59AC49AA}"/>
              </a:ext>
            </a:extLst>
          </p:cNvPr>
          <p:cNvPicPr>
            <a:picLocks noChangeAspect="1"/>
          </p:cNvPicPr>
          <p:nvPr/>
        </p:nvPicPr>
        <p:blipFill>
          <a:blip r:embed="rId3"/>
          <a:srcRect/>
          <a:stretch/>
        </p:blipFill>
        <p:spPr>
          <a:xfrm>
            <a:off x="9285226" y="209396"/>
            <a:ext cx="2729387" cy="705556"/>
          </a:xfrm>
          <a:prstGeom prst="rect">
            <a:avLst/>
          </a:prstGeom>
        </p:spPr>
      </p:pic>
    </p:spTree>
    <p:extLst>
      <p:ext uri="{BB962C8B-B14F-4D97-AF65-F5344CB8AC3E}">
        <p14:creationId xmlns:p14="http://schemas.microsoft.com/office/powerpoint/2010/main" val="27007863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BB4B-28B9-4AEF-8B9A-6AB2AC62DD74}"/>
              </a:ext>
            </a:extLst>
          </p:cNvPr>
          <p:cNvSpPr>
            <a:spLocks noGrp="1"/>
          </p:cNvSpPr>
          <p:nvPr>
            <p:ph type="title"/>
          </p:nvPr>
        </p:nvSpPr>
        <p:spPr/>
        <p:txBody>
          <a:bodyPr anchor="t"/>
          <a:lstStyle/>
          <a:p>
            <a:r>
              <a:rPr lang="en-GB" b="1">
                <a:ea typeface="+mj-lt"/>
                <a:cs typeface="+mj-lt"/>
              </a:rPr>
              <a:t>Which University Will I Be Able To Go To?</a:t>
            </a:r>
            <a:endParaRPr lang="en-US"/>
          </a:p>
        </p:txBody>
      </p:sp>
      <p:sp>
        <p:nvSpPr>
          <p:cNvPr id="3" name="Content Placeholder 2">
            <a:extLst>
              <a:ext uri="{FF2B5EF4-FFF2-40B4-BE49-F238E27FC236}">
                <a16:creationId xmlns:a16="http://schemas.microsoft.com/office/drawing/2014/main" id="{47924159-2DE7-4EB3-AC7E-8519A18BCB12}"/>
              </a:ext>
            </a:extLst>
          </p:cNvPr>
          <p:cNvSpPr>
            <a:spLocks noGrp="1"/>
          </p:cNvSpPr>
          <p:nvPr>
            <p:ph idx="1"/>
          </p:nvPr>
        </p:nvSpPr>
        <p:spPr/>
        <p:txBody>
          <a:bodyPr anchor="t"/>
          <a:lstStyle/>
          <a:p>
            <a:r>
              <a:rPr lang="en-GB">
                <a:ea typeface="+mn-lt"/>
                <a:cs typeface="+mn-lt"/>
              </a:rPr>
              <a:t>•You can apply – with our help- to any university that is offering the course you want to study</a:t>
            </a:r>
            <a:endParaRPr lang="en-GB">
              <a:cs typeface="Calibri" panose="020F0502020204030204"/>
            </a:endParaRPr>
          </a:p>
          <a:p>
            <a:r>
              <a:rPr lang="en-GB">
                <a:ea typeface="+mn-lt"/>
                <a:cs typeface="+mn-lt"/>
              </a:rPr>
              <a:t>•</a:t>
            </a:r>
            <a:endParaRPr lang="en-GB"/>
          </a:p>
          <a:p>
            <a:r>
              <a:rPr lang="en-GB">
                <a:ea typeface="+mn-lt"/>
                <a:cs typeface="+mn-lt"/>
              </a:rPr>
              <a:t>•</a:t>
            </a:r>
            <a:r>
              <a:rPr lang="en-GB" dirty="0">
                <a:ea typeface="+mn-lt"/>
                <a:cs typeface="+mn-lt"/>
                <a:hlinkClick r:id="rId2"/>
              </a:rPr>
              <a:t>www.ucas.ac.uk</a:t>
            </a:r>
            <a:r>
              <a:rPr lang="en-GB">
                <a:ea typeface="+mn-lt"/>
                <a:cs typeface="+mn-lt"/>
              </a:rPr>
              <a:t> lists </a:t>
            </a:r>
            <a:r>
              <a:rPr lang="en-GB" b="1">
                <a:ea typeface="+mn-lt"/>
                <a:cs typeface="+mn-lt"/>
              </a:rPr>
              <a:t>all</a:t>
            </a:r>
            <a:r>
              <a:rPr lang="en-GB">
                <a:ea typeface="+mn-lt"/>
                <a:cs typeface="+mn-lt"/>
              </a:rPr>
              <a:t> the courses that are available</a:t>
            </a:r>
            <a:endParaRPr lang="en-GB"/>
          </a:p>
          <a:p>
            <a:endParaRPr lang="en-GB" dirty="0">
              <a:cs typeface="Calibri"/>
            </a:endParaRPr>
          </a:p>
        </p:txBody>
      </p:sp>
    </p:spTree>
    <p:extLst>
      <p:ext uri="{BB962C8B-B14F-4D97-AF65-F5344CB8AC3E}">
        <p14:creationId xmlns:p14="http://schemas.microsoft.com/office/powerpoint/2010/main" val="3373422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3091-FA75-43C4-9E5A-56A855ADDE88}"/>
              </a:ext>
            </a:extLst>
          </p:cNvPr>
          <p:cNvSpPr>
            <a:spLocks noGrp="1"/>
          </p:cNvSpPr>
          <p:nvPr>
            <p:ph type="title"/>
          </p:nvPr>
        </p:nvSpPr>
        <p:spPr/>
        <p:txBody>
          <a:bodyPr anchor="t"/>
          <a:lstStyle/>
          <a:p>
            <a:pPr algn="ctr"/>
            <a:r>
              <a:rPr lang="en-GB" b="1">
                <a:ea typeface="+mj-lt"/>
                <a:cs typeface="+mj-lt"/>
              </a:rPr>
              <a:t>Progression to University</a:t>
            </a:r>
            <a:endParaRPr lang="en-US" b="1">
              <a:cs typeface="Calibri Light"/>
            </a:endParaRPr>
          </a:p>
          <a:p>
            <a:endParaRPr lang="en-GB" dirty="0">
              <a:cs typeface="Calibri Light"/>
            </a:endParaRPr>
          </a:p>
        </p:txBody>
      </p:sp>
      <p:graphicFrame>
        <p:nvGraphicFramePr>
          <p:cNvPr id="14" name="Table 14">
            <a:extLst>
              <a:ext uri="{FF2B5EF4-FFF2-40B4-BE49-F238E27FC236}">
                <a16:creationId xmlns:a16="http://schemas.microsoft.com/office/drawing/2014/main" id="{B75540FE-D4A6-4F09-9F63-CDA5CCE1543E}"/>
              </a:ext>
            </a:extLst>
          </p:cNvPr>
          <p:cNvGraphicFramePr>
            <a:graphicFrameLocks noGrp="1"/>
          </p:cNvGraphicFramePr>
          <p:nvPr>
            <p:ph idx="1"/>
            <p:extLst>
              <p:ext uri="{D42A27DB-BD31-4B8C-83A1-F6EECF244321}">
                <p14:modId xmlns:p14="http://schemas.microsoft.com/office/powerpoint/2010/main" val="3700873972"/>
              </p:ext>
            </p:extLst>
          </p:nvPr>
        </p:nvGraphicFramePr>
        <p:xfrm>
          <a:off x="838200" y="1308100"/>
          <a:ext cx="10515600" cy="43586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976117383"/>
                    </a:ext>
                  </a:extLst>
                </a:gridCol>
                <a:gridCol w="3505200">
                  <a:extLst>
                    <a:ext uri="{9D8B030D-6E8A-4147-A177-3AD203B41FA5}">
                      <a16:colId xmlns:a16="http://schemas.microsoft.com/office/drawing/2014/main" val="2432166043"/>
                    </a:ext>
                  </a:extLst>
                </a:gridCol>
                <a:gridCol w="3505200">
                  <a:extLst>
                    <a:ext uri="{9D8B030D-6E8A-4147-A177-3AD203B41FA5}">
                      <a16:colId xmlns:a16="http://schemas.microsoft.com/office/drawing/2014/main" val="1244437155"/>
                    </a:ext>
                  </a:extLst>
                </a:gridCol>
              </a:tblGrid>
              <a:tr h="936103">
                <a:tc>
                  <a:txBody>
                    <a:bodyPr/>
                    <a:lstStyle/>
                    <a:p>
                      <a:pPr lvl="0" algn="l">
                        <a:lnSpc>
                          <a:spcPct val="100000"/>
                        </a:lnSpc>
                        <a:spcBef>
                          <a:spcPts val="0"/>
                        </a:spcBef>
                        <a:spcAft>
                          <a:spcPts val="0"/>
                        </a:spcAft>
                        <a:buNone/>
                      </a:pPr>
                      <a:r>
                        <a:rPr lang="en-GB" sz="2000" b="1" i="0" u="none" strike="noStrike" noProof="0">
                          <a:latin typeface="Calibri"/>
                        </a:rPr>
                        <a:t>Accounting &amp; Finance </a:t>
                      </a:r>
                      <a:endParaRPr lang="en-US" sz="2000" b="1"/>
                    </a:p>
                    <a:p>
                      <a:pPr lvl="0">
                        <a:buNone/>
                      </a:pPr>
                      <a:endParaRPr lang="en-GB" sz="2000" b="1" dirty="0"/>
                    </a:p>
                  </a:txBody>
                  <a:tcPr/>
                </a:tc>
                <a:tc>
                  <a:txBody>
                    <a:bodyPr/>
                    <a:lstStyle/>
                    <a:p>
                      <a:pPr lvl="0" algn="l">
                        <a:lnSpc>
                          <a:spcPct val="100000"/>
                        </a:lnSpc>
                        <a:spcBef>
                          <a:spcPts val="0"/>
                        </a:spcBef>
                        <a:spcAft>
                          <a:spcPts val="0"/>
                        </a:spcAft>
                        <a:buNone/>
                      </a:pPr>
                      <a:r>
                        <a:rPr lang="en-GB" sz="2000" b="1" i="0" u="none" strike="noStrike" noProof="0">
                          <a:latin typeface="Calibri"/>
                        </a:rPr>
                        <a:t>Business Management</a:t>
                      </a:r>
                      <a:endParaRPr lang="en-US" sz="2000" b="1"/>
                    </a:p>
                    <a:p>
                      <a:pPr lvl="0" algn="l">
                        <a:lnSpc>
                          <a:spcPct val="100000"/>
                        </a:lnSpc>
                        <a:spcBef>
                          <a:spcPts val="0"/>
                        </a:spcBef>
                        <a:spcAft>
                          <a:spcPts val="0"/>
                        </a:spcAft>
                        <a:buNone/>
                      </a:pPr>
                      <a:endParaRPr lang="en-GB" sz="2400" b="1" i="0" u="none" strike="noStrike" noProof="0" dirty="0">
                        <a:latin typeface="Calibri"/>
                      </a:endParaRPr>
                    </a:p>
                    <a:p>
                      <a:pPr lvl="0">
                        <a:buNone/>
                      </a:pPr>
                      <a:endParaRPr lang="en-GB" sz="2000" b="1" dirty="0"/>
                    </a:p>
                  </a:txBody>
                  <a:tcPr/>
                </a:tc>
                <a:tc>
                  <a:txBody>
                    <a:bodyPr/>
                    <a:lstStyle/>
                    <a:p>
                      <a:pPr lvl="0" algn="l">
                        <a:lnSpc>
                          <a:spcPct val="100000"/>
                        </a:lnSpc>
                        <a:spcBef>
                          <a:spcPts val="0"/>
                        </a:spcBef>
                        <a:spcAft>
                          <a:spcPts val="0"/>
                        </a:spcAft>
                        <a:buNone/>
                      </a:pPr>
                      <a:r>
                        <a:rPr lang="en-GB" sz="2000" b="1" i="0" u="none" strike="noStrike" noProof="0">
                          <a:latin typeface="Calibri"/>
                        </a:rPr>
                        <a:t>General  Business</a:t>
                      </a:r>
                      <a:endParaRPr lang="en-US" sz="2000" b="1"/>
                    </a:p>
                    <a:p>
                      <a:pPr lvl="0">
                        <a:buNone/>
                      </a:pPr>
                      <a:endParaRPr lang="en-GB" sz="2000" b="1" dirty="0"/>
                    </a:p>
                  </a:txBody>
                  <a:tcPr/>
                </a:tc>
                <a:extLst>
                  <a:ext uri="{0D108BD9-81ED-4DB2-BD59-A6C34878D82A}">
                    <a16:rowId xmlns:a16="http://schemas.microsoft.com/office/drawing/2014/main" val="3050770347"/>
                  </a:ext>
                </a:extLst>
              </a:tr>
              <a:tr h="3216802">
                <a:tc>
                  <a:txBody>
                    <a:bodyPr/>
                    <a:lstStyle/>
                    <a:p>
                      <a:pPr lvl="0" algn="l">
                        <a:lnSpc>
                          <a:spcPct val="100000"/>
                        </a:lnSpc>
                        <a:spcBef>
                          <a:spcPts val="0"/>
                        </a:spcBef>
                        <a:spcAft>
                          <a:spcPts val="0"/>
                        </a:spcAft>
                        <a:buNone/>
                      </a:pPr>
                      <a:r>
                        <a:rPr lang="en-GB" sz="1800" b="0" i="0" u="none" strike="noStrike" noProof="0">
                          <a:latin typeface="Calibri"/>
                        </a:rPr>
                        <a:t>•</a:t>
                      </a:r>
                      <a:r>
                        <a:rPr lang="en-GB" sz="2400" b="1" i="0" u="none" strike="noStrike" noProof="0">
                          <a:latin typeface="Calibri"/>
                        </a:rPr>
                        <a:t>Accounting &amp; Finance</a:t>
                      </a:r>
                      <a:endParaRPr lang="en-US"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Accounting</a:t>
                      </a:r>
                      <a:endParaRPr lang="en-GB"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Accounting &amp; Management</a:t>
                      </a:r>
                      <a:endParaRPr lang="en-GB"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 Finance</a:t>
                      </a:r>
                      <a:endParaRPr lang="en-GB"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Business Economics</a:t>
                      </a:r>
                      <a:endParaRPr lang="en-GB"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Accounting, Business Finance and Management</a:t>
                      </a:r>
                      <a:endParaRPr lang="en-GB" sz="2400"/>
                    </a:p>
                    <a:p>
                      <a:pPr lvl="0">
                        <a:buNone/>
                      </a:pPr>
                      <a:endParaRPr lang="en-GB" dirty="0"/>
                    </a:p>
                  </a:txBody>
                  <a:tcPr/>
                </a:tc>
                <a:tc>
                  <a:txBody>
                    <a:bodyPr/>
                    <a:lstStyle/>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Business Management </a:t>
                      </a:r>
                      <a:endParaRPr lang="en-US"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Management with Human Resource</a:t>
                      </a:r>
                      <a:endParaRPr lang="en-GB"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Business Management (Human Resource Management)</a:t>
                      </a:r>
                      <a:endParaRPr lang="en-GB" sz="2400"/>
                    </a:p>
                    <a:p>
                      <a:pPr lvl="0">
                        <a:buNone/>
                      </a:pPr>
                      <a:endParaRPr lang="en-GB" dirty="0"/>
                    </a:p>
                  </a:txBody>
                  <a:tcPr/>
                </a:tc>
                <a:tc>
                  <a:txBody>
                    <a:bodyPr/>
                    <a:lstStyle/>
                    <a:p>
                      <a:pPr lvl="0" algn="l">
                        <a:lnSpc>
                          <a:spcPct val="100000"/>
                        </a:lnSpc>
                        <a:spcBef>
                          <a:spcPts val="0"/>
                        </a:spcBef>
                        <a:spcAft>
                          <a:spcPts val="0"/>
                        </a:spcAft>
                        <a:buNone/>
                      </a:pPr>
                      <a:r>
                        <a:rPr lang="en-GB" sz="1800" b="0" i="0" u="none" strike="noStrike" noProof="0">
                          <a:latin typeface="Calibri"/>
                        </a:rPr>
                        <a:t>•</a:t>
                      </a:r>
                      <a:r>
                        <a:rPr lang="en-GB" sz="2400" b="1" i="0" u="none" strike="noStrike" noProof="0">
                          <a:latin typeface="Calibri"/>
                        </a:rPr>
                        <a:t>Law</a:t>
                      </a:r>
                      <a:endParaRPr lang="en-US"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Business with Law</a:t>
                      </a:r>
                      <a:endParaRPr lang="en-GB"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Business</a:t>
                      </a:r>
                      <a:endParaRPr lang="en-GB"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International Business</a:t>
                      </a:r>
                      <a:endParaRPr lang="en-GB"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International Media and Communications Studies</a:t>
                      </a:r>
                      <a:endParaRPr lang="en-GB"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Human Resources</a:t>
                      </a:r>
                      <a:endParaRPr lang="en-GB" sz="2400"/>
                    </a:p>
                    <a:p>
                      <a:pPr lvl="0" algn="l">
                        <a:lnSpc>
                          <a:spcPct val="100000"/>
                        </a:lnSpc>
                        <a:spcBef>
                          <a:spcPts val="0"/>
                        </a:spcBef>
                        <a:spcAft>
                          <a:spcPts val="0"/>
                        </a:spcAft>
                        <a:buNone/>
                      </a:pPr>
                      <a:r>
                        <a:rPr lang="en-GB" sz="2400" b="0" i="0" u="none" strike="noStrike" noProof="0">
                          <a:latin typeface="Calibri"/>
                        </a:rPr>
                        <a:t>•</a:t>
                      </a:r>
                      <a:r>
                        <a:rPr lang="en-GB" sz="2400" b="1" i="0" u="none" strike="noStrike" noProof="0">
                          <a:latin typeface="Calibri"/>
                        </a:rPr>
                        <a:t>Business Administration </a:t>
                      </a:r>
                      <a:endParaRPr lang="en-GB" sz="2400"/>
                    </a:p>
                    <a:p>
                      <a:pPr lvl="0">
                        <a:buNone/>
                      </a:pPr>
                      <a:endParaRPr lang="en-GB" dirty="0"/>
                    </a:p>
                  </a:txBody>
                  <a:tcPr/>
                </a:tc>
                <a:extLst>
                  <a:ext uri="{0D108BD9-81ED-4DB2-BD59-A6C34878D82A}">
                    <a16:rowId xmlns:a16="http://schemas.microsoft.com/office/drawing/2014/main" val="3091836571"/>
                  </a:ext>
                </a:extLst>
              </a:tr>
            </a:tbl>
          </a:graphicData>
        </a:graphic>
      </p:graphicFrame>
      <p:sp>
        <p:nvSpPr>
          <p:cNvPr id="16" name="TextBox 15">
            <a:extLst>
              <a:ext uri="{FF2B5EF4-FFF2-40B4-BE49-F238E27FC236}">
                <a16:creationId xmlns:a16="http://schemas.microsoft.com/office/drawing/2014/main" id="{139A86CA-7348-43F3-BCBC-DA7F246BB4D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
        <p:nvSpPr>
          <p:cNvPr id="17" name="TextBox 16">
            <a:extLst>
              <a:ext uri="{FF2B5EF4-FFF2-40B4-BE49-F238E27FC236}">
                <a16:creationId xmlns:a16="http://schemas.microsoft.com/office/drawing/2014/main" id="{FDA99F08-00B6-4128-8568-404F36E55978}"/>
              </a:ext>
            </a:extLst>
          </p:cNvPr>
          <p:cNvSpPr txBox="1"/>
          <p:nvPr/>
        </p:nvSpPr>
        <p:spPr>
          <a:xfrm>
            <a:off x="1146175" y="5654675"/>
            <a:ext cx="58039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t>And many more...</a:t>
            </a:r>
          </a:p>
        </p:txBody>
      </p:sp>
    </p:spTree>
    <p:extLst>
      <p:ext uri="{BB962C8B-B14F-4D97-AF65-F5344CB8AC3E}">
        <p14:creationId xmlns:p14="http://schemas.microsoft.com/office/powerpoint/2010/main" val="384748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004C81-B787-3C49-A3AE-C8DEE94874B5}"/>
              </a:ext>
            </a:extLst>
          </p:cNvPr>
          <p:cNvSpPr/>
          <p:nvPr/>
        </p:nvSpPr>
        <p:spPr>
          <a:xfrm>
            <a:off x="0" y="770158"/>
            <a:ext cx="5780868" cy="830997"/>
          </a:xfrm>
          <a:prstGeom prst="rect">
            <a:avLst/>
          </a:prstGeom>
          <a:solidFill>
            <a:srgbClr val="7CB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90F6F21-DED2-9044-BD12-0C32D33FB199}"/>
              </a:ext>
            </a:extLst>
          </p:cNvPr>
          <p:cNvSpPr txBox="1"/>
          <p:nvPr/>
        </p:nvSpPr>
        <p:spPr>
          <a:xfrm>
            <a:off x="880958" y="797964"/>
            <a:ext cx="50579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b="1" dirty="0">
                <a:solidFill>
                  <a:schemeClr val="bg1"/>
                </a:solidFill>
                <a:latin typeface="Futura PT" panose="020B0502020204020303" pitchFamily="34" charset="77"/>
                <a:cs typeface="Calibri Light"/>
              </a:rPr>
              <a:t>Student Profiles</a:t>
            </a:r>
          </a:p>
        </p:txBody>
      </p:sp>
      <p:pic>
        <p:nvPicPr>
          <p:cNvPr id="9" name="Picture 9" descr="A close up of a sign&#10;&#10;Description generated with very high confidence">
            <a:extLst>
              <a:ext uri="{FF2B5EF4-FFF2-40B4-BE49-F238E27FC236}">
                <a16:creationId xmlns:a16="http://schemas.microsoft.com/office/drawing/2014/main" id="{A5B8D720-695E-5A41-9B2A-52E048AB3004}"/>
              </a:ext>
            </a:extLst>
          </p:cNvPr>
          <p:cNvPicPr>
            <a:picLocks noChangeAspect="1"/>
          </p:cNvPicPr>
          <p:nvPr/>
        </p:nvPicPr>
        <p:blipFill>
          <a:blip r:embed="rId2"/>
          <a:stretch>
            <a:fillRect/>
          </a:stretch>
        </p:blipFill>
        <p:spPr>
          <a:xfrm>
            <a:off x="9221480" y="273820"/>
            <a:ext cx="2743200" cy="705556"/>
          </a:xfrm>
          <a:prstGeom prst="rect">
            <a:avLst/>
          </a:prstGeom>
        </p:spPr>
      </p:pic>
      <p:pic>
        <p:nvPicPr>
          <p:cNvPr id="2" name="Picture 3" descr="A person posing for the camera&#10;&#10;Description generated with very high confidence">
            <a:extLst>
              <a:ext uri="{FF2B5EF4-FFF2-40B4-BE49-F238E27FC236}">
                <a16:creationId xmlns:a16="http://schemas.microsoft.com/office/drawing/2014/main" id="{D998074C-E2A9-482C-9510-1AB30EB1883B}"/>
              </a:ext>
            </a:extLst>
          </p:cNvPr>
          <p:cNvPicPr>
            <a:picLocks noChangeAspect="1"/>
          </p:cNvPicPr>
          <p:nvPr/>
        </p:nvPicPr>
        <p:blipFill>
          <a:blip r:embed="rId3"/>
          <a:stretch>
            <a:fillRect/>
          </a:stretch>
        </p:blipFill>
        <p:spPr>
          <a:xfrm>
            <a:off x="723900" y="2204830"/>
            <a:ext cx="4864100" cy="4061239"/>
          </a:xfrm>
          <a:prstGeom prst="rect">
            <a:avLst/>
          </a:prstGeom>
        </p:spPr>
      </p:pic>
      <p:pic>
        <p:nvPicPr>
          <p:cNvPr id="5" name="Picture 6" descr="A picture containing bird&#10;&#10;Description generated with very high confidence">
            <a:extLst>
              <a:ext uri="{FF2B5EF4-FFF2-40B4-BE49-F238E27FC236}">
                <a16:creationId xmlns:a16="http://schemas.microsoft.com/office/drawing/2014/main" id="{7A0BF79C-17F4-48D3-83AE-A5874AED34B8}"/>
              </a:ext>
            </a:extLst>
          </p:cNvPr>
          <p:cNvPicPr>
            <a:picLocks noChangeAspect="1"/>
          </p:cNvPicPr>
          <p:nvPr/>
        </p:nvPicPr>
        <p:blipFill>
          <a:blip r:embed="rId4"/>
          <a:stretch>
            <a:fillRect/>
          </a:stretch>
        </p:blipFill>
        <p:spPr>
          <a:xfrm>
            <a:off x="6743700" y="1919288"/>
            <a:ext cx="3848100" cy="4441825"/>
          </a:xfrm>
          <a:prstGeom prst="rect">
            <a:avLst/>
          </a:prstGeom>
        </p:spPr>
      </p:pic>
    </p:spTree>
    <p:extLst>
      <p:ext uri="{BB962C8B-B14F-4D97-AF65-F5344CB8AC3E}">
        <p14:creationId xmlns:p14="http://schemas.microsoft.com/office/powerpoint/2010/main" val="243965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erson posing for the camera&#10;&#10;Description generated with very high confidence">
            <a:extLst>
              <a:ext uri="{FF2B5EF4-FFF2-40B4-BE49-F238E27FC236}">
                <a16:creationId xmlns:a16="http://schemas.microsoft.com/office/drawing/2014/main" id="{0428D635-D5CA-421D-AD4A-D43F2AD06546}"/>
              </a:ext>
            </a:extLst>
          </p:cNvPr>
          <p:cNvPicPr>
            <a:picLocks noChangeAspect="1"/>
          </p:cNvPicPr>
          <p:nvPr/>
        </p:nvPicPr>
        <p:blipFill rotWithShape="1">
          <a:blip r:embed="rId2"/>
          <a:srcRect l="19813" r="8452" b="-1"/>
          <a:stretch/>
        </p:blipFill>
        <p:spPr>
          <a:xfrm>
            <a:off x="-1" y="10"/>
            <a:ext cx="7370057" cy="6857990"/>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D84A6415-54C3-4D5E-8FF9-C0EB920A9B19}"/>
              </a:ext>
            </a:extLst>
          </p:cNvPr>
          <p:cNvPicPr>
            <a:picLocks noChangeAspect="1"/>
          </p:cNvPicPr>
          <p:nvPr/>
        </p:nvPicPr>
        <p:blipFill rotWithShape="1">
          <a:blip r:embed="rId3"/>
          <a:srcRect t="8365" r="2" b="12362"/>
          <a:stretch/>
        </p:blipFill>
        <p:spPr>
          <a:xfrm>
            <a:off x="7534656" y="1"/>
            <a:ext cx="4657344" cy="3346704"/>
          </a:xfrm>
          <a:prstGeom prst="rect">
            <a:avLst/>
          </a:prstGeom>
        </p:spPr>
      </p:pic>
      <p:pic>
        <p:nvPicPr>
          <p:cNvPr id="4" name="Picture 4" descr="A close up of a logo&#10;&#10;Description generated with very high confidence">
            <a:extLst>
              <a:ext uri="{FF2B5EF4-FFF2-40B4-BE49-F238E27FC236}">
                <a16:creationId xmlns:a16="http://schemas.microsoft.com/office/drawing/2014/main" id="{219AEC5E-4CC4-4150-91C1-1522E44078D2}"/>
              </a:ext>
            </a:extLst>
          </p:cNvPr>
          <p:cNvPicPr>
            <a:picLocks noChangeAspect="1"/>
          </p:cNvPicPr>
          <p:nvPr/>
        </p:nvPicPr>
        <p:blipFill rotWithShape="1">
          <a:blip r:embed="rId4"/>
          <a:srcRect r="-3" b="6674"/>
          <a:stretch/>
        </p:blipFill>
        <p:spPr>
          <a:xfrm>
            <a:off x="7534654" y="3511296"/>
            <a:ext cx="4657346" cy="3346704"/>
          </a:xfrm>
          <a:prstGeom prst="rect">
            <a:avLst/>
          </a:prstGeom>
        </p:spPr>
      </p:pic>
    </p:spTree>
    <p:extLst>
      <p:ext uri="{BB962C8B-B14F-4D97-AF65-F5344CB8AC3E}">
        <p14:creationId xmlns:p14="http://schemas.microsoft.com/office/powerpoint/2010/main" val="397658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2445BF1-D9EC-5648-B8D1-4B9523D00C8D}"/>
              </a:ext>
            </a:extLst>
          </p:cNvPr>
          <p:cNvSpPr/>
          <p:nvPr/>
        </p:nvSpPr>
        <p:spPr>
          <a:xfrm>
            <a:off x="0" y="770158"/>
            <a:ext cx="4856204" cy="830997"/>
          </a:xfrm>
          <a:prstGeom prst="rect">
            <a:avLst/>
          </a:prstGeom>
          <a:solidFill>
            <a:srgbClr val="7CB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descr="A close up of a sign&#10;&#10;Description generated with very high confidence">
            <a:extLst>
              <a:ext uri="{FF2B5EF4-FFF2-40B4-BE49-F238E27FC236}">
                <a16:creationId xmlns:a16="http://schemas.microsoft.com/office/drawing/2014/main" id="{EA90FAF1-E327-D84D-AD9E-9D1C312796CC}"/>
              </a:ext>
            </a:extLst>
          </p:cNvPr>
          <p:cNvPicPr>
            <a:picLocks noChangeAspect="1"/>
          </p:cNvPicPr>
          <p:nvPr/>
        </p:nvPicPr>
        <p:blipFill>
          <a:blip r:embed="rId2"/>
          <a:stretch>
            <a:fillRect/>
          </a:stretch>
        </p:blipFill>
        <p:spPr>
          <a:xfrm>
            <a:off x="9221480" y="273820"/>
            <a:ext cx="2743200" cy="705556"/>
          </a:xfrm>
          <a:prstGeom prst="rect">
            <a:avLst/>
          </a:prstGeom>
        </p:spPr>
      </p:pic>
      <p:sp>
        <p:nvSpPr>
          <p:cNvPr id="10" name="TextBox 9">
            <a:extLst>
              <a:ext uri="{FF2B5EF4-FFF2-40B4-BE49-F238E27FC236}">
                <a16:creationId xmlns:a16="http://schemas.microsoft.com/office/drawing/2014/main" id="{E2F14D55-CA04-7E40-AD5B-27F3B3E0A550}"/>
              </a:ext>
            </a:extLst>
          </p:cNvPr>
          <p:cNvSpPr txBox="1"/>
          <p:nvPr/>
        </p:nvSpPr>
        <p:spPr>
          <a:xfrm>
            <a:off x="799381" y="770128"/>
            <a:ext cx="73439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dirty="0">
                <a:solidFill>
                  <a:schemeClr val="bg1"/>
                </a:solidFill>
                <a:latin typeface="Futura PT" panose="020B0502020204020303" pitchFamily="34" charset="77"/>
                <a:cs typeface="Calibri Light"/>
              </a:rPr>
              <a:t>Applications</a:t>
            </a:r>
          </a:p>
        </p:txBody>
      </p:sp>
      <p:sp>
        <p:nvSpPr>
          <p:cNvPr id="12" name="TextBox 11">
            <a:extLst>
              <a:ext uri="{FF2B5EF4-FFF2-40B4-BE49-F238E27FC236}">
                <a16:creationId xmlns:a16="http://schemas.microsoft.com/office/drawing/2014/main" id="{EABFB15E-C359-1947-B2E4-07FDFB541599}"/>
              </a:ext>
            </a:extLst>
          </p:cNvPr>
          <p:cNvSpPr txBox="1"/>
          <p:nvPr/>
        </p:nvSpPr>
        <p:spPr>
          <a:xfrm>
            <a:off x="799381" y="1921477"/>
            <a:ext cx="10780141" cy="415498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Futura PT Book" panose="020B0502020204020303" pitchFamily="34" charset="77"/>
                <a:ea typeface="+mn-lt"/>
                <a:cs typeface="Calibri Light" panose="020F0302020204030204" pitchFamily="34" charset="0"/>
              </a:rPr>
              <a:t>New City College hopes that you and your family are safe and well during these challenging times. </a:t>
            </a:r>
            <a:endParaRPr lang="en-US" sz="2200" dirty="0">
              <a:latin typeface="Futura PT Book" panose="020B0502020204020303" pitchFamily="34" charset="77"/>
              <a:cs typeface="Calibri Light" panose="020F0302020204030204" pitchFamily="34" charset="0"/>
            </a:endParaRPr>
          </a:p>
          <a:p>
            <a:r>
              <a:rPr lang="en-GB" sz="2200" dirty="0">
                <a:latin typeface="Futura PT Book" panose="020B0502020204020303" pitchFamily="34" charset="77"/>
                <a:ea typeface="+mn-lt"/>
                <a:cs typeface="Calibri Light" panose="020F0302020204030204" pitchFamily="34" charset="0"/>
              </a:rPr>
              <a:t>  </a:t>
            </a:r>
            <a:endParaRPr lang="en-GB" sz="2200" dirty="0">
              <a:latin typeface="Futura PT Book" panose="020B0502020204020303" pitchFamily="34" charset="77"/>
              <a:cs typeface="Calibri Light" panose="020F0302020204030204" pitchFamily="34" charset="0"/>
            </a:endParaRPr>
          </a:p>
          <a:p>
            <a:r>
              <a:rPr lang="en-GB" sz="2200" dirty="0">
                <a:latin typeface="Futura PT Book" panose="020B0502020204020303" pitchFamily="34" charset="77"/>
                <a:ea typeface="+mn-lt"/>
                <a:cs typeface="Calibri Light" panose="020F0302020204030204" pitchFamily="34" charset="0"/>
              </a:rPr>
              <a:t>I would like to assure you that if you have already applied, your application has been processed and there is no need to worry about your place at New City College. If you have not yet applied and would like to, please visit our website </a:t>
            </a:r>
            <a:r>
              <a:rPr lang="en-GB" sz="2200" u="sng" dirty="0">
                <a:latin typeface="Futura PT Book" panose="020B0502020204020303" pitchFamily="34" charset="77"/>
                <a:hlinkClick r:id="rId3"/>
              </a:rPr>
              <a:t>www.ncclondon.ac.uk/current-students</a:t>
            </a:r>
            <a:r>
              <a:rPr lang="en-GB" sz="2200" dirty="0">
                <a:latin typeface="Futura PT Book" panose="020B0502020204020303" pitchFamily="34" charset="77"/>
                <a:ea typeface="+mn-lt"/>
                <a:cs typeface="Calibri Light" panose="020F0302020204030204" pitchFamily="34" charset="0"/>
              </a:rPr>
              <a:t> </a:t>
            </a:r>
            <a:endParaRPr lang="en-GB" sz="2200" dirty="0">
              <a:latin typeface="Futura PT Book" panose="020B0502020204020303" pitchFamily="34" charset="77"/>
              <a:cs typeface="Calibri Light" panose="020F0302020204030204" pitchFamily="34" charset="0"/>
            </a:endParaRPr>
          </a:p>
          <a:p>
            <a:r>
              <a:rPr lang="en-GB" sz="2200" dirty="0">
                <a:latin typeface="Futura PT Book" panose="020B0502020204020303" pitchFamily="34" charset="77"/>
                <a:ea typeface="+mn-lt"/>
                <a:cs typeface="Calibri Light" panose="020F0302020204030204" pitchFamily="34" charset="0"/>
              </a:rPr>
              <a:t>  </a:t>
            </a:r>
            <a:endParaRPr lang="en-GB" sz="2200" dirty="0">
              <a:latin typeface="Futura PT Book" panose="020B0502020204020303" pitchFamily="34" charset="77"/>
              <a:cs typeface="Calibri Light" panose="020F0302020204030204" pitchFamily="34" charset="0"/>
            </a:endParaRPr>
          </a:p>
          <a:p>
            <a:r>
              <a:rPr lang="en-GB" sz="2200" dirty="0">
                <a:latin typeface="Futura PT Book" panose="020B0502020204020303" pitchFamily="34" charset="77"/>
              </a:rPr>
              <a:t>We now know how GCSE grades will be awarded. We are putting the appropriate arrangements in place to ensure the right progression opportunities are available to you</a:t>
            </a:r>
            <a:r>
              <a:rPr lang="en-GB" sz="2200" dirty="0">
                <a:latin typeface="Futura PT Book" panose="020B0502020204020303" pitchFamily="34" charset="77"/>
                <a:ea typeface="+mn-lt"/>
                <a:cs typeface="Calibri Light" panose="020F0302020204030204" pitchFamily="34" charset="0"/>
              </a:rPr>
              <a:t>. </a:t>
            </a:r>
            <a:endParaRPr lang="en-GB" sz="2200" dirty="0">
              <a:latin typeface="Futura PT Book" panose="020B0502020204020303" pitchFamily="34" charset="77"/>
              <a:cs typeface="Calibri Light" panose="020F0302020204030204" pitchFamily="34" charset="0"/>
            </a:endParaRPr>
          </a:p>
          <a:p>
            <a:r>
              <a:rPr lang="en-GB" sz="2200" dirty="0">
                <a:latin typeface="Futura PT Book" panose="020B0502020204020303" pitchFamily="34" charset="77"/>
                <a:ea typeface="+mn-lt"/>
                <a:cs typeface="Calibri Light" panose="020F0302020204030204" pitchFamily="34" charset="0"/>
              </a:rPr>
              <a:t>  </a:t>
            </a:r>
            <a:endParaRPr lang="en-GB" sz="2200" dirty="0">
              <a:latin typeface="Futura PT Book" panose="020B0502020204020303" pitchFamily="34" charset="77"/>
              <a:cs typeface="Calibri Light" panose="020F0302020204030204" pitchFamily="34" charset="0"/>
            </a:endParaRPr>
          </a:p>
          <a:p>
            <a:r>
              <a:rPr lang="en-GB" sz="2200" dirty="0">
                <a:latin typeface="Futura PT Book" panose="020B0502020204020303" pitchFamily="34" charset="77"/>
                <a:ea typeface="+mn-lt"/>
                <a:cs typeface="Calibri Light" panose="020F0302020204030204" pitchFamily="34" charset="0"/>
              </a:rPr>
              <a:t>If you have any queries, please feel free to contact a member of our Customer Services Team at </a:t>
            </a:r>
            <a:r>
              <a:rPr lang="en-GB" sz="2200" dirty="0">
                <a:latin typeface="Futura PT Book" panose="020B0502020204020303" pitchFamily="34" charset="77"/>
                <a:ea typeface="+mn-lt"/>
                <a:cs typeface="Calibri Light" panose="020F0302020204030204" pitchFamily="34" charset="0"/>
                <a:hlinkClick r:id="rId4"/>
              </a:rPr>
              <a:t>info@ncclondon.ac.uk</a:t>
            </a:r>
            <a:r>
              <a:rPr lang="en-GB" sz="2200" dirty="0">
                <a:latin typeface="Futura PT Book" panose="020B0502020204020303" pitchFamily="34" charset="77"/>
                <a:ea typeface="+mn-lt"/>
                <a:cs typeface="Calibri Light" panose="020F0302020204030204" pitchFamily="34" charset="0"/>
              </a:rPr>
              <a:t>.   </a:t>
            </a:r>
            <a:endParaRPr lang="en-GB" sz="2200" dirty="0">
              <a:latin typeface="Futura PT Book" panose="020B0502020204020303" pitchFamily="34" charset="77"/>
              <a:cs typeface="Calibri Light" panose="020F0302020204030204" pitchFamily="34" charset="0"/>
            </a:endParaRPr>
          </a:p>
        </p:txBody>
      </p:sp>
    </p:spTree>
    <p:extLst>
      <p:ext uri="{BB962C8B-B14F-4D97-AF65-F5344CB8AC3E}">
        <p14:creationId xmlns:p14="http://schemas.microsoft.com/office/powerpoint/2010/main" val="233308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222B9D-389A-824F-B207-8E1E6B48141D}"/>
              </a:ext>
            </a:extLst>
          </p:cNvPr>
          <p:cNvSpPr/>
          <p:nvPr/>
        </p:nvSpPr>
        <p:spPr>
          <a:xfrm>
            <a:off x="0" y="770158"/>
            <a:ext cx="4680488" cy="830997"/>
          </a:xfrm>
          <a:prstGeom prst="rect">
            <a:avLst/>
          </a:prstGeom>
          <a:solidFill>
            <a:srgbClr val="7CB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hlinkClick r:id="" action="ppaction://media"/>
            <a:extLst>
              <a:ext uri="{FF2B5EF4-FFF2-40B4-BE49-F238E27FC236}">
                <a16:creationId xmlns:a16="http://schemas.microsoft.com/office/drawing/2014/main" id="{AFF6B9EA-2A2B-458F-8A80-7A291900FB0E}"/>
              </a:ext>
            </a:extLst>
          </p:cNvPr>
          <p:cNvPicPr>
            <a:picLocks noRot="1" noChangeAspect="1"/>
          </p:cNvPicPr>
          <p:nvPr>
            <a:videoFile r:link="rId1"/>
          </p:nvPr>
        </p:nvPicPr>
        <p:blipFill>
          <a:blip r:embed="rId3"/>
          <a:stretch>
            <a:fillRect/>
          </a:stretch>
        </p:blipFill>
        <p:spPr>
          <a:xfrm>
            <a:off x="2444151" y="2066024"/>
            <a:ext cx="7332452" cy="4440806"/>
          </a:xfrm>
          <a:prstGeom prst="rect">
            <a:avLst/>
          </a:prstGeom>
        </p:spPr>
      </p:pic>
      <p:sp>
        <p:nvSpPr>
          <p:cNvPr id="8" name="TextBox 7">
            <a:extLst>
              <a:ext uri="{FF2B5EF4-FFF2-40B4-BE49-F238E27FC236}">
                <a16:creationId xmlns:a16="http://schemas.microsoft.com/office/drawing/2014/main" id="{FCB0E97A-53AB-344C-B28B-EC9178773B0C}"/>
              </a:ext>
            </a:extLst>
          </p:cNvPr>
          <p:cNvSpPr txBox="1"/>
          <p:nvPr/>
        </p:nvSpPr>
        <p:spPr>
          <a:xfrm>
            <a:off x="880958" y="797964"/>
            <a:ext cx="50579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b="1" dirty="0">
                <a:solidFill>
                  <a:schemeClr val="bg1"/>
                </a:solidFill>
                <a:latin typeface="Futura PT" panose="020B0502020204020303" pitchFamily="34" charset="77"/>
                <a:cs typeface="Calibri Light"/>
              </a:rPr>
              <a:t>Virtual Tour</a:t>
            </a:r>
          </a:p>
        </p:txBody>
      </p:sp>
      <p:pic>
        <p:nvPicPr>
          <p:cNvPr id="9" name="Picture 9" descr="A close up of a sign&#10;&#10;Description generated with very high confidence">
            <a:extLst>
              <a:ext uri="{FF2B5EF4-FFF2-40B4-BE49-F238E27FC236}">
                <a16:creationId xmlns:a16="http://schemas.microsoft.com/office/drawing/2014/main" id="{56F82457-F6D1-0E42-AA08-FA0E288A936E}"/>
              </a:ext>
            </a:extLst>
          </p:cNvPr>
          <p:cNvPicPr>
            <a:picLocks noChangeAspect="1"/>
          </p:cNvPicPr>
          <p:nvPr/>
        </p:nvPicPr>
        <p:blipFill>
          <a:blip r:embed="rId4"/>
          <a:stretch>
            <a:fillRect/>
          </a:stretch>
        </p:blipFill>
        <p:spPr>
          <a:xfrm>
            <a:off x="9221480" y="273820"/>
            <a:ext cx="2743200" cy="705556"/>
          </a:xfrm>
          <a:prstGeom prst="rect">
            <a:avLst/>
          </a:prstGeom>
        </p:spPr>
      </p:pic>
    </p:spTree>
    <p:extLst>
      <p:ext uri="{BB962C8B-B14F-4D97-AF65-F5344CB8AC3E}">
        <p14:creationId xmlns:p14="http://schemas.microsoft.com/office/powerpoint/2010/main" val="131910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river running through a city&#10;&#10;Description generated with very high confidence">
            <a:extLst>
              <a:ext uri="{FF2B5EF4-FFF2-40B4-BE49-F238E27FC236}">
                <a16:creationId xmlns:a16="http://schemas.microsoft.com/office/drawing/2014/main" id="{7A4F217C-6B38-401F-BE4F-FD356F5B8DD8}"/>
              </a:ext>
            </a:extLst>
          </p:cNvPr>
          <p:cNvPicPr>
            <a:picLocks noChangeAspect="1"/>
          </p:cNvPicPr>
          <p:nvPr/>
        </p:nvPicPr>
        <p:blipFill>
          <a:blip r:embed="rId2"/>
          <a:stretch>
            <a:fillRect/>
          </a:stretch>
        </p:blipFill>
        <p:spPr>
          <a:xfrm>
            <a:off x="643467" y="988991"/>
            <a:ext cx="10905066" cy="4880017"/>
          </a:xfrm>
          <a:prstGeom prst="rect">
            <a:avLst/>
          </a:prstGeom>
        </p:spPr>
      </p:pic>
    </p:spTree>
    <p:extLst>
      <p:ext uri="{BB962C8B-B14F-4D97-AF65-F5344CB8AC3E}">
        <p14:creationId xmlns:p14="http://schemas.microsoft.com/office/powerpoint/2010/main" val="398380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0122FC-EC43-A74B-ADF2-6C33AA565559}"/>
              </a:ext>
            </a:extLst>
          </p:cNvPr>
          <p:cNvSpPr/>
          <p:nvPr/>
        </p:nvSpPr>
        <p:spPr>
          <a:xfrm>
            <a:off x="0" y="837308"/>
            <a:ext cx="3983278" cy="791653"/>
          </a:xfrm>
          <a:prstGeom prst="rect">
            <a:avLst/>
          </a:prstGeom>
          <a:solidFill>
            <a:srgbClr val="7CB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B6E9E8-7C07-0F40-9740-67CB3ED4917B}"/>
              </a:ext>
            </a:extLst>
          </p:cNvPr>
          <p:cNvSpPr txBox="1"/>
          <p:nvPr/>
        </p:nvSpPr>
        <p:spPr>
          <a:xfrm>
            <a:off x="928777" y="837310"/>
            <a:ext cx="50579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b="1" dirty="0">
                <a:solidFill>
                  <a:schemeClr val="bg1"/>
                </a:solidFill>
                <a:latin typeface="Futura PT" panose="020B0502020204020303" pitchFamily="34" charset="77"/>
                <a:cs typeface="Calibri Light"/>
              </a:rPr>
              <a:t>Welcome</a:t>
            </a:r>
          </a:p>
        </p:txBody>
      </p:sp>
      <p:sp>
        <p:nvSpPr>
          <p:cNvPr id="14" name="TextBox 13">
            <a:extLst>
              <a:ext uri="{FF2B5EF4-FFF2-40B4-BE49-F238E27FC236}">
                <a16:creationId xmlns:a16="http://schemas.microsoft.com/office/drawing/2014/main" id="{3CA0609B-4251-944D-A1E1-F094BF623083}"/>
              </a:ext>
            </a:extLst>
          </p:cNvPr>
          <p:cNvSpPr txBox="1"/>
          <p:nvPr/>
        </p:nvSpPr>
        <p:spPr>
          <a:xfrm>
            <a:off x="928777" y="2164364"/>
            <a:ext cx="6696971" cy="304698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Futura PT Book" panose="020B0502020204020303" pitchFamily="34" charset="77"/>
                <a:cs typeface="Calibri Light"/>
              </a:rPr>
              <a:t>“We have a strong focus on developing our students’ employment skills, through a range of successful and innovative initiatives with top companies like KPMG, EY and Thomson Reuters, which offers our students valuable work experience and apprenticeships.”</a:t>
            </a:r>
          </a:p>
          <a:p>
            <a:endParaRPr lang="en-GB" sz="2400" dirty="0">
              <a:latin typeface="Futura PT Book" panose="020B0502020204020303" pitchFamily="34" charset="77"/>
              <a:cs typeface="Calibri Light"/>
            </a:endParaRPr>
          </a:p>
          <a:p>
            <a:r>
              <a:rPr lang="en-GB" sz="2400" b="1" i="1" dirty="0">
                <a:latin typeface="Futura PT Heavy Oblique" panose="020B0502020204020303" pitchFamily="34" charset="77"/>
                <a:cs typeface="Calibri Light"/>
              </a:rPr>
              <a:t>Principal</a:t>
            </a:r>
          </a:p>
          <a:p>
            <a:r>
              <a:rPr lang="en-GB" sz="2400" b="1" i="1" dirty="0">
                <a:latin typeface="Futura PT Heavy Oblique" panose="020B0502020204020303" pitchFamily="34" charset="77"/>
                <a:cs typeface="Calibri Light"/>
              </a:rPr>
              <a:t>Alison Arnaud, Tower Hamlets and Hackney</a:t>
            </a:r>
          </a:p>
        </p:txBody>
      </p:sp>
      <p:pic>
        <p:nvPicPr>
          <p:cNvPr id="16" name="Picture 15">
            <a:extLst>
              <a:ext uri="{FF2B5EF4-FFF2-40B4-BE49-F238E27FC236}">
                <a16:creationId xmlns:a16="http://schemas.microsoft.com/office/drawing/2014/main" id="{2982C93A-806C-A340-B54B-7107BCE79F9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982720" y="1788530"/>
            <a:ext cx="2437624" cy="3801498"/>
          </a:xfrm>
          <a:prstGeom prst="rect">
            <a:avLst/>
          </a:prstGeom>
        </p:spPr>
      </p:pic>
      <p:pic>
        <p:nvPicPr>
          <p:cNvPr id="17" name="Picture 16" descr="A close up of a sign&#10;&#10;Description generated with very high confidence">
            <a:extLst>
              <a:ext uri="{FF2B5EF4-FFF2-40B4-BE49-F238E27FC236}">
                <a16:creationId xmlns:a16="http://schemas.microsoft.com/office/drawing/2014/main" id="{39EB1355-8CD7-8949-B540-28A1E709FE64}"/>
              </a:ext>
            </a:extLst>
          </p:cNvPr>
          <p:cNvPicPr>
            <a:picLocks noChangeAspect="1"/>
          </p:cNvPicPr>
          <p:nvPr/>
        </p:nvPicPr>
        <p:blipFill>
          <a:blip r:embed="rId3"/>
          <a:stretch>
            <a:fillRect/>
          </a:stretch>
        </p:blipFill>
        <p:spPr>
          <a:xfrm>
            <a:off x="9221480" y="273820"/>
            <a:ext cx="2743200" cy="705556"/>
          </a:xfrm>
          <a:prstGeom prst="rect">
            <a:avLst/>
          </a:prstGeom>
        </p:spPr>
      </p:pic>
    </p:spTree>
    <p:extLst>
      <p:ext uri="{BB962C8B-B14F-4D97-AF65-F5344CB8AC3E}">
        <p14:creationId xmlns:p14="http://schemas.microsoft.com/office/powerpoint/2010/main" val="76743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E7ADEAE-9036-C644-BF05-36588A9BB979}"/>
              </a:ext>
            </a:extLst>
          </p:cNvPr>
          <p:cNvSpPr/>
          <p:nvPr/>
        </p:nvSpPr>
        <p:spPr>
          <a:xfrm>
            <a:off x="-1" y="789829"/>
            <a:ext cx="7872761" cy="791653"/>
          </a:xfrm>
          <a:prstGeom prst="rect">
            <a:avLst/>
          </a:prstGeom>
          <a:solidFill>
            <a:srgbClr val="7CB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9" descr="A close up of a sign&#10;&#10;Description generated with very high confidence">
            <a:extLst>
              <a:ext uri="{FF2B5EF4-FFF2-40B4-BE49-F238E27FC236}">
                <a16:creationId xmlns:a16="http://schemas.microsoft.com/office/drawing/2014/main" id="{7418A704-4490-4CE2-AE96-A2369A15FED8}"/>
              </a:ext>
            </a:extLst>
          </p:cNvPr>
          <p:cNvPicPr>
            <a:picLocks noChangeAspect="1"/>
          </p:cNvPicPr>
          <p:nvPr/>
        </p:nvPicPr>
        <p:blipFill>
          <a:blip r:embed="rId2"/>
          <a:stretch>
            <a:fillRect/>
          </a:stretch>
        </p:blipFill>
        <p:spPr>
          <a:xfrm>
            <a:off x="8836325" y="588940"/>
            <a:ext cx="2743200" cy="705556"/>
          </a:xfrm>
          <a:prstGeom prst="rect">
            <a:avLst/>
          </a:prstGeom>
        </p:spPr>
      </p:pic>
      <p:pic>
        <p:nvPicPr>
          <p:cNvPr id="9" name="Picture 8">
            <a:extLst>
              <a:ext uri="{FF2B5EF4-FFF2-40B4-BE49-F238E27FC236}">
                <a16:creationId xmlns:a16="http://schemas.microsoft.com/office/drawing/2014/main" id="{AA5E0FD9-E8E2-47EA-BC75-65208895BFCB}"/>
              </a:ext>
            </a:extLst>
          </p:cNvPr>
          <p:cNvPicPr>
            <a:picLocks noChangeAspect="1"/>
          </p:cNvPicPr>
          <p:nvPr/>
        </p:nvPicPr>
        <p:blipFill rotWithShape="1">
          <a:blip r:embed="rId3">
            <a:extLst>
              <a:ext uri="{28A0092B-C50C-407E-A947-70E740481C1C}">
                <a14:useLocalDpi xmlns:a14="http://schemas.microsoft.com/office/drawing/2010/main"/>
              </a:ext>
            </a:extLst>
          </a:blip>
          <a:srcRect t="-7488" r="9815"/>
          <a:stretch/>
        </p:blipFill>
        <p:spPr>
          <a:xfrm>
            <a:off x="7645260" y="2150754"/>
            <a:ext cx="3934265" cy="808819"/>
          </a:xfrm>
          <a:prstGeom prst="rect">
            <a:avLst/>
          </a:prstGeom>
        </p:spPr>
      </p:pic>
      <p:pic>
        <p:nvPicPr>
          <p:cNvPr id="10" name="Picture 9">
            <a:extLst>
              <a:ext uri="{FF2B5EF4-FFF2-40B4-BE49-F238E27FC236}">
                <a16:creationId xmlns:a16="http://schemas.microsoft.com/office/drawing/2014/main" id="{B04136C4-F5C0-4B5C-92B5-FFDB3A5E749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645260" y="3076222"/>
            <a:ext cx="3934265" cy="705556"/>
          </a:xfrm>
          <a:prstGeom prst="rect">
            <a:avLst/>
          </a:prstGeom>
        </p:spPr>
      </p:pic>
      <p:pic>
        <p:nvPicPr>
          <p:cNvPr id="12" name="Picture 11">
            <a:extLst>
              <a:ext uri="{FF2B5EF4-FFF2-40B4-BE49-F238E27FC236}">
                <a16:creationId xmlns:a16="http://schemas.microsoft.com/office/drawing/2014/main" id="{10E63609-B009-42E5-9546-D3BF5062985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645260" y="3898427"/>
            <a:ext cx="3934265" cy="2390775"/>
          </a:xfrm>
          <a:prstGeom prst="rect">
            <a:avLst/>
          </a:prstGeom>
        </p:spPr>
      </p:pic>
      <p:sp>
        <p:nvSpPr>
          <p:cNvPr id="11" name="TextBox 10">
            <a:extLst>
              <a:ext uri="{FF2B5EF4-FFF2-40B4-BE49-F238E27FC236}">
                <a16:creationId xmlns:a16="http://schemas.microsoft.com/office/drawing/2014/main" id="{02CEB1E7-F1CF-1E40-8B24-C1C2A245435D}"/>
              </a:ext>
            </a:extLst>
          </p:cNvPr>
          <p:cNvSpPr txBox="1"/>
          <p:nvPr/>
        </p:nvSpPr>
        <p:spPr>
          <a:xfrm>
            <a:off x="793095" y="908656"/>
            <a:ext cx="80432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b="1" dirty="0">
                <a:solidFill>
                  <a:schemeClr val="bg1"/>
                </a:solidFill>
                <a:latin typeface="Futura PT" panose="020B0502020204020303" pitchFamily="34" charset="77"/>
                <a:cs typeface="Calibri Light"/>
              </a:rPr>
              <a:t>Students love Tower Hamlets because of</a:t>
            </a:r>
          </a:p>
        </p:txBody>
      </p:sp>
      <p:sp>
        <p:nvSpPr>
          <p:cNvPr id="13" name="TextBox 12">
            <a:extLst>
              <a:ext uri="{FF2B5EF4-FFF2-40B4-BE49-F238E27FC236}">
                <a16:creationId xmlns:a16="http://schemas.microsoft.com/office/drawing/2014/main" id="{A09488E3-021C-9340-9DCE-A57D35DFF2E3}"/>
              </a:ext>
            </a:extLst>
          </p:cNvPr>
          <p:cNvSpPr txBox="1"/>
          <p:nvPr/>
        </p:nvSpPr>
        <p:spPr>
          <a:xfrm>
            <a:off x="793095" y="1944051"/>
            <a:ext cx="6674329" cy="378565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buFont typeface="Wingdings" pitchFamily="2" charset="2"/>
              <a:buChar char="ü"/>
            </a:pPr>
            <a:r>
              <a:rPr lang="en-GB" sz="2400" dirty="0">
                <a:latin typeface="Futura PT Book" panose="020B0502020204020303" pitchFamily="34" charset="77"/>
                <a:cs typeface="Calibri Light" panose="020F0302020204030204" pitchFamily="34" charset="0"/>
              </a:rPr>
              <a:t>A safe and secure campus with excellent transport links</a:t>
            </a:r>
          </a:p>
          <a:p>
            <a:pPr marL="342900" lvl="0" indent="-342900">
              <a:buFont typeface="Wingdings" pitchFamily="2" charset="2"/>
              <a:buChar char="ü"/>
            </a:pPr>
            <a:r>
              <a:rPr lang="en-GB" sz="2400" dirty="0">
                <a:latin typeface="Futura PT Book" panose="020B0502020204020303" pitchFamily="34" charset="77"/>
                <a:cs typeface="Calibri Light" panose="020F0302020204030204" pitchFamily="34" charset="0"/>
              </a:rPr>
              <a:t>Top class teaching with facilities that mirror real-life environments</a:t>
            </a:r>
          </a:p>
          <a:p>
            <a:pPr marL="342900" lvl="0" indent="-342900">
              <a:buFont typeface="Wingdings" pitchFamily="2" charset="2"/>
              <a:buChar char="ü"/>
            </a:pPr>
            <a:r>
              <a:rPr lang="en-GB" sz="2400" dirty="0">
                <a:latin typeface="Futura PT Book" panose="020B0502020204020303" pitchFamily="34" charset="77"/>
                <a:cs typeface="Calibri Light" panose="020F0302020204030204" pitchFamily="34" charset="0"/>
              </a:rPr>
              <a:t>Exciting opportunities of work placements abroad </a:t>
            </a:r>
          </a:p>
          <a:p>
            <a:pPr marL="342900" lvl="0" indent="-342900">
              <a:buFont typeface="Wingdings" pitchFamily="2" charset="2"/>
              <a:buChar char="ü"/>
            </a:pPr>
            <a:r>
              <a:rPr lang="en-GB" sz="2400" dirty="0">
                <a:latin typeface="Futura PT Book" panose="020B0502020204020303" pitchFamily="34" charset="77"/>
                <a:cs typeface="Calibri Light" panose="020F0302020204030204" pitchFamily="34" charset="0"/>
              </a:rPr>
              <a:t>Strong connections with local businesses </a:t>
            </a:r>
          </a:p>
          <a:p>
            <a:pPr marL="342900" lvl="0" indent="-342900">
              <a:buFont typeface="Wingdings" pitchFamily="2" charset="2"/>
              <a:buChar char="ü"/>
            </a:pPr>
            <a:r>
              <a:rPr lang="en-GB" sz="2400" dirty="0">
                <a:latin typeface="Futura PT Book" panose="020B0502020204020303" pitchFamily="34" charset="77"/>
                <a:cs typeface="Calibri Light" panose="020F0302020204030204" pitchFamily="34" charset="0"/>
              </a:rPr>
              <a:t>Innovative learning companies </a:t>
            </a:r>
          </a:p>
          <a:p>
            <a:pPr marL="342900" lvl="0" indent="-342900">
              <a:buFont typeface="Wingdings" pitchFamily="2" charset="2"/>
              <a:buChar char="ü"/>
            </a:pPr>
            <a:r>
              <a:rPr lang="en-GB" sz="2400" dirty="0">
                <a:latin typeface="Futura PT Book" panose="020B0502020204020303" pitchFamily="34" charset="77"/>
                <a:cs typeface="Calibri Light" panose="020F0302020204030204" pitchFamily="34" charset="0"/>
              </a:rPr>
              <a:t>Multi-cultural teaching staff</a:t>
            </a:r>
          </a:p>
          <a:p>
            <a:pPr marL="342900" lvl="0" indent="-342900">
              <a:buFont typeface="Wingdings" pitchFamily="2" charset="2"/>
              <a:buChar char="ü"/>
            </a:pPr>
            <a:r>
              <a:rPr lang="en-GB" sz="2400" dirty="0">
                <a:latin typeface="Futura PT Book" panose="020B0502020204020303" pitchFamily="34" charset="77"/>
                <a:cs typeface="Calibri Light" panose="020F0302020204030204" pitchFamily="34" charset="0"/>
              </a:rPr>
              <a:t>Sports partnership with </a:t>
            </a:r>
          </a:p>
          <a:p>
            <a:pPr marL="342900" lvl="0" indent="-342900">
              <a:buFont typeface="Wingdings" pitchFamily="2" charset="2"/>
              <a:buChar char="ü"/>
            </a:pPr>
            <a:r>
              <a:rPr lang="en-GB" sz="2400" dirty="0">
                <a:latin typeface="Futura PT Book" panose="020B0502020204020303" pitchFamily="34" charset="77"/>
                <a:cs typeface="Calibri Light" panose="020F0302020204030204" pitchFamily="34" charset="0"/>
              </a:rPr>
              <a:t>Specialist SEND Provision </a:t>
            </a:r>
          </a:p>
        </p:txBody>
      </p:sp>
    </p:spTree>
    <p:extLst>
      <p:ext uri="{BB962C8B-B14F-4D97-AF65-F5344CB8AC3E}">
        <p14:creationId xmlns:p14="http://schemas.microsoft.com/office/powerpoint/2010/main" val="1175217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A70341-EA44-AA47-99F7-785B2C7FBD8E}"/>
              </a:ext>
            </a:extLst>
          </p:cNvPr>
          <p:cNvSpPr/>
          <p:nvPr/>
        </p:nvSpPr>
        <p:spPr>
          <a:xfrm>
            <a:off x="0" y="797964"/>
            <a:ext cx="3582444" cy="830997"/>
          </a:xfrm>
          <a:prstGeom prst="rect">
            <a:avLst/>
          </a:prstGeom>
          <a:solidFill>
            <a:srgbClr val="7CB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AA91DB-2C57-4BED-9ABE-3C500B498B64}"/>
              </a:ext>
            </a:extLst>
          </p:cNvPr>
          <p:cNvSpPr txBox="1"/>
          <p:nvPr/>
        </p:nvSpPr>
        <p:spPr>
          <a:xfrm>
            <a:off x="880958" y="797964"/>
            <a:ext cx="50579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b="1" dirty="0">
                <a:solidFill>
                  <a:schemeClr val="bg1"/>
                </a:solidFill>
                <a:latin typeface="Futura PT" panose="020B0502020204020303" pitchFamily="34" charset="77"/>
                <a:cs typeface="Calibri Light"/>
              </a:rPr>
              <a:t>Courses</a:t>
            </a:r>
          </a:p>
        </p:txBody>
      </p:sp>
      <p:sp>
        <p:nvSpPr>
          <p:cNvPr id="9" name="TextBox 8">
            <a:extLst>
              <a:ext uri="{FF2B5EF4-FFF2-40B4-BE49-F238E27FC236}">
                <a16:creationId xmlns:a16="http://schemas.microsoft.com/office/drawing/2014/main" id="{D227EEB5-24BC-4D1B-ACF8-748CE9AB532A}"/>
              </a:ext>
            </a:extLst>
          </p:cNvPr>
          <p:cNvSpPr txBox="1"/>
          <p:nvPr/>
        </p:nvSpPr>
        <p:spPr>
          <a:xfrm>
            <a:off x="971908" y="1963947"/>
            <a:ext cx="10506971" cy="378565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Futura PT Book" panose="020B0502020204020303" pitchFamily="34" charset="77"/>
                <a:cs typeface="Calibri Light"/>
              </a:rPr>
              <a:t>New City College offer 100+ courses for you to choose from. </a:t>
            </a:r>
          </a:p>
          <a:p>
            <a:endParaRPr lang="en-GB" sz="2400" dirty="0">
              <a:latin typeface="Futura PT Book" panose="020B0502020204020303" pitchFamily="34" charset="77"/>
              <a:cs typeface="Calibri Light"/>
            </a:endParaRPr>
          </a:p>
          <a:p>
            <a:r>
              <a:rPr lang="en-GB" sz="2400" dirty="0">
                <a:latin typeface="Futura PT Book" panose="020B0502020204020303" pitchFamily="34" charset="77"/>
                <a:ea typeface="+mn-lt"/>
                <a:cs typeface="Arial"/>
              </a:rPr>
              <a:t>Whatever your ultimate career ambition, we are sure that we can help you prepare for and become equipped to enter your chosen career field. </a:t>
            </a:r>
            <a:endParaRPr lang="en-US" sz="2400" dirty="0">
              <a:latin typeface="Futura PT Book" panose="020B0502020204020303" pitchFamily="34" charset="77"/>
              <a:ea typeface="+mn-lt"/>
              <a:cs typeface="+mn-lt"/>
            </a:endParaRPr>
          </a:p>
          <a:p>
            <a:endParaRPr lang="en-GB" sz="2400" dirty="0">
              <a:latin typeface="Futura PT Book" panose="020B0502020204020303" pitchFamily="34" charset="77"/>
              <a:ea typeface="+mn-lt"/>
              <a:cs typeface="+mn-lt"/>
            </a:endParaRPr>
          </a:p>
          <a:p>
            <a:r>
              <a:rPr lang="en-GB" sz="2400" dirty="0">
                <a:latin typeface="Futura PT Book" panose="020B0502020204020303" pitchFamily="34" charset="77"/>
                <a:ea typeface="+mn-lt"/>
                <a:cs typeface="Arial"/>
              </a:rPr>
              <a:t>Our current students thrive with us and go on to achieve great things at University or in employment. </a:t>
            </a:r>
            <a:endParaRPr lang="en-GB" dirty="0">
              <a:latin typeface="Futura PT Book" panose="020B0502020204020303" pitchFamily="34" charset="77"/>
            </a:endParaRPr>
          </a:p>
          <a:p>
            <a:endParaRPr lang="en-GB" sz="2400" dirty="0">
              <a:latin typeface="Futura PT Book" panose="020B0502020204020303" pitchFamily="34" charset="77"/>
              <a:ea typeface="+mn-lt"/>
              <a:cs typeface="Calibri Light"/>
            </a:endParaRPr>
          </a:p>
          <a:p>
            <a:r>
              <a:rPr lang="en-GB" sz="2400" dirty="0">
                <a:latin typeface="Futura PT Book" panose="020B0502020204020303" pitchFamily="34" charset="77"/>
                <a:cs typeface="Calibri Light"/>
              </a:rPr>
              <a:t>Please click link below to see a list of our courses at our  Tower Hamlets Campus.</a:t>
            </a:r>
            <a:endParaRPr lang="en-GB" sz="2400" dirty="0">
              <a:latin typeface="Futura PT Book" panose="020B0502020204020303" pitchFamily="34" charset="77"/>
            </a:endParaRPr>
          </a:p>
          <a:p>
            <a:r>
              <a:rPr lang="en-GB" sz="2400" dirty="0">
                <a:latin typeface="Futura PT Book" panose="020B0502020204020303" pitchFamily="34" charset="77"/>
                <a:ea typeface="+mn-lt"/>
                <a:cs typeface="+mn-lt"/>
                <a:hlinkClick r:id="rId2"/>
              </a:rPr>
              <a:t>https://www.ncclondon.ac.uk/tower-hamlets</a:t>
            </a:r>
            <a:r>
              <a:rPr lang="en-GB" sz="2400" dirty="0">
                <a:latin typeface="Futura PT Book" panose="020B0502020204020303" pitchFamily="34" charset="77"/>
                <a:ea typeface="+mn-lt"/>
                <a:cs typeface="+mn-lt"/>
              </a:rPr>
              <a:t> </a:t>
            </a:r>
            <a:endParaRPr lang="en-GB" sz="2400" dirty="0">
              <a:latin typeface="Futura PT Book" panose="020B0502020204020303" pitchFamily="34" charset="77"/>
            </a:endParaRPr>
          </a:p>
        </p:txBody>
      </p:sp>
      <p:pic>
        <p:nvPicPr>
          <p:cNvPr id="6" name="Picture 9" descr="A close up of a sign&#10;&#10;Description generated with very high confidence">
            <a:extLst>
              <a:ext uri="{FF2B5EF4-FFF2-40B4-BE49-F238E27FC236}">
                <a16:creationId xmlns:a16="http://schemas.microsoft.com/office/drawing/2014/main" id="{02C58F9F-8652-F741-8C2F-FA68E2309947}"/>
              </a:ext>
            </a:extLst>
          </p:cNvPr>
          <p:cNvPicPr>
            <a:picLocks noChangeAspect="1"/>
          </p:cNvPicPr>
          <p:nvPr/>
        </p:nvPicPr>
        <p:blipFill>
          <a:blip r:embed="rId3"/>
          <a:stretch>
            <a:fillRect/>
          </a:stretch>
        </p:blipFill>
        <p:spPr>
          <a:xfrm>
            <a:off x="9221480" y="273820"/>
            <a:ext cx="2743200" cy="705556"/>
          </a:xfrm>
          <a:prstGeom prst="rect">
            <a:avLst/>
          </a:prstGeom>
        </p:spPr>
      </p:pic>
    </p:spTree>
    <p:extLst>
      <p:ext uri="{BB962C8B-B14F-4D97-AF65-F5344CB8AC3E}">
        <p14:creationId xmlns:p14="http://schemas.microsoft.com/office/powerpoint/2010/main" val="211438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BD4AEF-D10A-FD4C-9033-A3308BF7528E}"/>
              </a:ext>
            </a:extLst>
          </p:cNvPr>
          <p:cNvSpPr/>
          <p:nvPr/>
        </p:nvSpPr>
        <p:spPr>
          <a:xfrm>
            <a:off x="0" y="770158"/>
            <a:ext cx="4634629" cy="830997"/>
          </a:xfrm>
          <a:prstGeom prst="rect">
            <a:avLst/>
          </a:prstGeom>
          <a:solidFill>
            <a:srgbClr val="7CB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9" descr="A close up of a sign&#10;&#10;Description generated with very high confidence">
            <a:extLst>
              <a:ext uri="{FF2B5EF4-FFF2-40B4-BE49-F238E27FC236}">
                <a16:creationId xmlns:a16="http://schemas.microsoft.com/office/drawing/2014/main" id="{C0185F43-B5F7-A946-A8D7-B445D8F8BA3E}"/>
              </a:ext>
            </a:extLst>
          </p:cNvPr>
          <p:cNvPicPr>
            <a:picLocks noChangeAspect="1"/>
          </p:cNvPicPr>
          <p:nvPr/>
        </p:nvPicPr>
        <p:blipFill>
          <a:blip r:embed="rId2"/>
          <a:stretch>
            <a:fillRect/>
          </a:stretch>
        </p:blipFill>
        <p:spPr>
          <a:xfrm>
            <a:off x="9221480" y="273820"/>
            <a:ext cx="2743200" cy="705556"/>
          </a:xfrm>
          <a:prstGeom prst="rect">
            <a:avLst/>
          </a:prstGeom>
        </p:spPr>
      </p:pic>
      <p:sp>
        <p:nvSpPr>
          <p:cNvPr id="6" name="TextBox 5">
            <a:extLst>
              <a:ext uri="{FF2B5EF4-FFF2-40B4-BE49-F238E27FC236}">
                <a16:creationId xmlns:a16="http://schemas.microsoft.com/office/drawing/2014/main" id="{54C4BE1F-D88C-C043-8FF1-A584975FA370}"/>
              </a:ext>
            </a:extLst>
          </p:cNvPr>
          <p:cNvSpPr txBox="1"/>
          <p:nvPr/>
        </p:nvSpPr>
        <p:spPr>
          <a:xfrm>
            <a:off x="880958" y="797964"/>
            <a:ext cx="698288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b="1" dirty="0">
                <a:solidFill>
                  <a:schemeClr val="bg1"/>
                </a:solidFill>
                <a:latin typeface="Futura PT" panose="020B0502020204020303" pitchFamily="34" charset="77"/>
                <a:cs typeface="Calibri Light"/>
              </a:rPr>
              <a:t>Business Courses</a:t>
            </a:r>
          </a:p>
        </p:txBody>
      </p:sp>
      <p:sp>
        <p:nvSpPr>
          <p:cNvPr id="9" name="Content Placeholder 2">
            <a:extLst>
              <a:ext uri="{FF2B5EF4-FFF2-40B4-BE49-F238E27FC236}">
                <a16:creationId xmlns:a16="http://schemas.microsoft.com/office/drawing/2014/main" id="{ABECE3DD-74FE-F64E-8A2F-F72E72A9337D}"/>
              </a:ext>
            </a:extLst>
          </p:cNvPr>
          <p:cNvSpPr txBox="1">
            <a:spLocks/>
          </p:cNvSpPr>
          <p:nvPr/>
        </p:nvSpPr>
        <p:spPr>
          <a:xfrm>
            <a:off x="1066800" y="2210349"/>
            <a:ext cx="10058400" cy="4383087"/>
          </a:xfrm>
          <a:prstGeom prst="rect">
            <a:avLst/>
          </a:prstGeom>
          <a:noFill/>
          <a:ln>
            <a:no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Futura PT Book"/>
                <a:cs typeface="Calibri Light"/>
              </a:rPr>
              <a:t>Academic Courses are: </a:t>
            </a:r>
          </a:p>
          <a:p>
            <a:r>
              <a:rPr lang="en-GB" sz="2400">
                <a:latin typeface="Futura PT Book"/>
                <a:cs typeface="Calibri Light"/>
              </a:rPr>
              <a:t>Level 3 National Foundation/ Extended Diploma in Business </a:t>
            </a:r>
            <a:endParaRPr lang="en-GB" sz="2400">
              <a:latin typeface="Futura PT Book" panose="020B0502020204020303" pitchFamily="34" charset="77"/>
              <a:cs typeface="Calibri Light" panose="020F0302020204030204" pitchFamily="34" charset="0"/>
            </a:endParaRPr>
          </a:p>
          <a:p>
            <a:r>
              <a:rPr lang="en-GB" sz="2400">
                <a:latin typeface="Futura PT Book"/>
                <a:cs typeface="Calibri Light"/>
              </a:rPr>
              <a:t>Level 3 National Ext Certificate/ Diploma in Business </a:t>
            </a:r>
            <a:endParaRPr lang="en-GB">
              <a:latin typeface="Futura PT Book" panose="020B0502020204020303" pitchFamily="34" charset="77"/>
              <a:cs typeface="Calibri Light"/>
            </a:endParaRPr>
          </a:p>
          <a:p>
            <a:r>
              <a:rPr lang="en-GB" sz="2400">
                <a:latin typeface="Futura PT Book"/>
                <a:cs typeface="Calibri Light"/>
              </a:rPr>
              <a:t>Access to HE Diploma in Business</a:t>
            </a:r>
          </a:p>
          <a:p>
            <a:r>
              <a:rPr lang="en-GB" sz="2400" dirty="0">
                <a:latin typeface="Futura PT Book"/>
                <a:cs typeface="Calibri Light"/>
              </a:rPr>
              <a:t>Level 2 Technical Certificate in Business Enterprise</a:t>
            </a:r>
            <a:endParaRPr lang="en-GB" dirty="0">
              <a:latin typeface="Futura PT Book" panose="020B0502020204020303" pitchFamily="34" charset="77"/>
              <a:cs typeface="Calibri Light"/>
            </a:endParaRPr>
          </a:p>
          <a:p>
            <a:r>
              <a:rPr lang="en-GB" sz="2400" dirty="0">
                <a:latin typeface="Futura PT Book"/>
                <a:cs typeface="Calibri Light"/>
              </a:rPr>
              <a:t>Level Introductory Diploma in Business</a:t>
            </a:r>
            <a:endParaRPr lang="en-GB" dirty="0">
              <a:latin typeface="Futura PT Book" panose="020B0502020204020303" pitchFamily="34" charset="77"/>
              <a:cs typeface="Calibri Light"/>
            </a:endParaRPr>
          </a:p>
          <a:p>
            <a:r>
              <a:rPr lang="en-GB" sz="2400" b="1" dirty="0">
                <a:latin typeface="Futura PT Book"/>
                <a:cs typeface="Calibri Light"/>
              </a:rPr>
              <a:t>Professional Courses  are:</a:t>
            </a:r>
            <a:r>
              <a:rPr lang="en-GB" sz="2400" dirty="0">
                <a:latin typeface="Futura PT Book"/>
                <a:cs typeface="Calibri Light"/>
              </a:rPr>
              <a:t> </a:t>
            </a:r>
            <a:endParaRPr lang="en-GB" sz="2400" dirty="0">
              <a:latin typeface="Futura PT Book" panose="020B0502020204020303" pitchFamily="34" charset="77"/>
              <a:cs typeface="Calibri Light"/>
            </a:endParaRPr>
          </a:p>
          <a:p>
            <a:r>
              <a:rPr lang="en-GB" sz="2400" dirty="0">
                <a:latin typeface="Futura PT Book"/>
                <a:cs typeface="Calibri Light"/>
              </a:rPr>
              <a:t>AAT L1 – Award in Accounting</a:t>
            </a:r>
            <a:endParaRPr lang="en-GB" dirty="0">
              <a:latin typeface="Futura PT Book" panose="020B0502020204020303" pitchFamily="34" charset="77"/>
              <a:cs typeface="Calibri Light"/>
            </a:endParaRPr>
          </a:p>
          <a:p>
            <a:r>
              <a:rPr lang="en-GB" sz="2400" dirty="0">
                <a:latin typeface="Futura PT Book"/>
                <a:cs typeface="Calibri Light"/>
              </a:rPr>
              <a:t>AAT L2 – Foundation Certificate in Accounting</a:t>
            </a:r>
            <a:endParaRPr lang="en-GB" dirty="0">
              <a:latin typeface="Futura PT Book" panose="020B0502020204020303" pitchFamily="34" charset="77"/>
              <a:cs typeface="Calibri Light"/>
            </a:endParaRPr>
          </a:p>
          <a:p>
            <a:pPr marL="274320" lvl="1" indent="0">
              <a:buNone/>
            </a:pPr>
            <a:endParaRPr lang="en-GB" dirty="0">
              <a:latin typeface="Futura PT Book" panose="020B0502020204020303" pitchFamily="34" charset="77"/>
            </a:endParaRPr>
          </a:p>
        </p:txBody>
      </p:sp>
    </p:spTree>
    <p:extLst>
      <p:ext uri="{BB962C8B-B14F-4D97-AF65-F5344CB8AC3E}">
        <p14:creationId xmlns:p14="http://schemas.microsoft.com/office/powerpoint/2010/main" val="96765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drawing&#10;&#10;Description generated with very high confidence">
            <a:extLst>
              <a:ext uri="{FF2B5EF4-FFF2-40B4-BE49-F238E27FC236}">
                <a16:creationId xmlns:a16="http://schemas.microsoft.com/office/drawing/2014/main" id="{3C42B40C-BED8-4C6D-88CD-ADF0BD71FD9A}"/>
              </a:ext>
            </a:extLst>
          </p:cNvPr>
          <p:cNvPicPr>
            <a:picLocks noChangeAspect="1"/>
          </p:cNvPicPr>
          <p:nvPr/>
        </p:nvPicPr>
        <p:blipFill>
          <a:blip r:embed="rId2"/>
          <a:stretch>
            <a:fillRect/>
          </a:stretch>
        </p:blipFill>
        <p:spPr>
          <a:xfrm>
            <a:off x="901700" y="2105136"/>
            <a:ext cx="9817100" cy="4336828"/>
          </a:xfrm>
          <a:prstGeom prst="rect">
            <a:avLst/>
          </a:prstGeom>
        </p:spPr>
      </p:pic>
      <p:pic>
        <p:nvPicPr>
          <p:cNvPr id="5" name="Picture 5" descr="A close up of a logo&#10;&#10;Description generated with very high confidence">
            <a:extLst>
              <a:ext uri="{FF2B5EF4-FFF2-40B4-BE49-F238E27FC236}">
                <a16:creationId xmlns:a16="http://schemas.microsoft.com/office/drawing/2014/main" id="{1E3101F6-E443-4227-B108-20B9AE503CEC}"/>
              </a:ext>
            </a:extLst>
          </p:cNvPr>
          <p:cNvPicPr>
            <a:picLocks noChangeAspect="1"/>
          </p:cNvPicPr>
          <p:nvPr/>
        </p:nvPicPr>
        <p:blipFill>
          <a:blip r:embed="rId3"/>
          <a:stretch>
            <a:fillRect/>
          </a:stretch>
        </p:blipFill>
        <p:spPr>
          <a:xfrm>
            <a:off x="2108200" y="428091"/>
            <a:ext cx="8153400" cy="1137718"/>
          </a:xfrm>
          <a:prstGeom prst="rect">
            <a:avLst/>
          </a:prstGeom>
        </p:spPr>
      </p:pic>
    </p:spTree>
    <p:extLst>
      <p:ext uri="{BB962C8B-B14F-4D97-AF65-F5344CB8AC3E}">
        <p14:creationId xmlns:p14="http://schemas.microsoft.com/office/powerpoint/2010/main" val="142334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knife&#10;&#10;Description generated with very high confidence">
            <a:extLst>
              <a:ext uri="{FF2B5EF4-FFF2-40B4-BE49-F238E27FC236}">
                <a16:creationId xmlns:a16="http://schemas.microsoft.com/office/drawing/2014/main" id="{D6C7DCFD-37E1-4FF3-92A0-7C1B8FB88126}"/>
              </a:ext>
            </a:extLst>
          </p:cNvPr>
          <p:cNvPicPr>
            <a:picLocks noChangeAspect="1"/>
          </p:cNvPicPr>
          <p:nvPr/>
        </p:nvPicPr>
        <p:blipFill>
          <a:blip r:embed="rId2"/>
          <a:stretch>
            <a:fillRect/>
          </a:stretch>
        </p:blipFill>
        <p:spPr>
          <a:xfrm>
            <a:off x="1498600" y="724314"/>
            <a:ext cx="9690100" cy="1345372"/>
          </a:xfrm>
          <a:prstGeom prst="rect">
            <a:avLst/>
          </a:prstGeom>
        </p:spPr>
      </p:pic>
      <p:pic>
        <p:nvPicPr>
          <p:cNvPr id="4" name="Picture 4" descr="A screenshot of a cell phone&#10;&#10;Description generated with very high confidence">
            <a:extLst>
              <a:ext uri="{FF2B5EF4-FFF2-40B4-BE49-F238E27FC236}">
                <a16:creationId xmlns:a16="http://schemas.microsoft.com/office/drawing/2014/main" id="{2CE70EEA-B49A-41A1-9B63-A448A18E607F}"/>
              </a:ext>
            </a:extLst>
          </p:cNvPr>
          <p:cNvPicPr>
            <a:picLocks noChangeAspect="1"/>
          </p:cNvPicPr>
          <p:nvPr/>
        </p:nvPicPr>
        <p:blipFill>
          <a:blip r:embed="rId3"/>
          <a:stretch>
            <a:fillRect/>
          </a:stretch>
        </p:blipFill>
        <p:spPr>
          <a:xfrm>
            <a:off x="1498599" y="2069686"/>
            <a:ext cx="9690100" cy="4329475"/>
          </a:xfrm>
          <a:prstGeom prst="rect">
            <a:avLst/>
          </a:prstGeom>
        </p:spPr>
      </p:pic>
    </p:spTree>
    <p:extLst>
      <p:ext uri="{BB962C8B-B14F-4D97-AF65-F5344CB8AC3E}">
        <p14:creationId xmlns:p14="http://schemas.microsoft.com/office/powerpoint/2010/main" val="89047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9" name="Picture 139" descr="A screenshot of a cell phone&#10;&#10;Description generated with very high confidence">
            <a:extLst>
              <a:ext uri="{FF2B5EF4-FFF2-40B4-BE49-F238E27FC236}">
                <a16:creationId xmlns:a16="http://schemas.microsoft.com/office/drawing/2014/main" id="{78CDB19F-C89A-4F3F-B627-8A2CBA4DDAD2}"/>
              </a:ext>
            </a:extLst>
          </p:cNvPr>
          <p:cNvPicPr>
            <a:picLocks noChangeAspect="1"/>
          </p:cNvPicPr>
          <p:nvPr/>
        </p:nvPicPr>
        <p:blipFill>
          <a:blip r:embed="rId2"/>
          <a:stretch>
            <a:fillRect/>
          </a:stretch>
        </p:blipFill>
        <p:spPr>
          <a:xfrm>
            <a:off x="1016000" y="762385"/>
            <a:ext cx="10566400" cy="5904730"/>
          </a:xfrm>
          <a:prstGeom prst="rect">
            <a:avLst/>
          </a:prstGeom>
        </p:spPr>
      </p:pic>
      <p:sp>
        <p:nvSpPr>
          <p:cNvPr id="141" name="TextBox 140">
            <a:extLst>
              <a:ext uri="{FF2B5EF4-FFF2-40B4-BE49-F238E27FC236}">
                <a16:creationId xmlns:a16="http://schemas.microsoft.com/office/drawing/2014/main" id="{88143D5C-19D2-4F48-BF14-BF94F76A16A8}"/>
              </a:ext>
            </a:extLst>
          </p:cNvPr>
          <p:cNvSpPr txBox="1"/>
          <p:nvPr/>
        </p:nvSpPr>
        <p:spPr>
          <a:xfrm>
            <a:off x="4724400" y="3200400"/>
            <a:ext cx="2743200"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
        <p:nvSpPr>
          <p:cNvPr id="142" name="TextBox 141">
            <a:extLst>
              <a:ext uri="{FF2B5EF4-FFF2-40B4-BE49-F238E27FC236}">
                <a16:creationId xmlns:a16="http://schemas.microsoft.com/office/drawing/2014/main" id="{8005F099-07AD-4B84-B55C-234BC58A1D8A}"/>
              </a:ext>
            </a:extLst>
          </p:cNvPr>
          <p:cNvSpPr txBox="1"/>
          <p:nvPr/>
        </p:nvSpPr>
        <p:spPr>
          <a:xfrm>
            <a:off x="1577975" y="193675"/>
            <a:ext cx="5600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t>What will I study?</a:t>
            </a:r>
          </a:p>
        </p:txBody>
      </p:sp>
    </p:spTree>
    <p:extLst>
      <p:ext uri="{BB962C8B-B14F-4D97-AF65-F5344CB8AC3E}">
        <p14:creationId xmlns:p14="http://schemas.microsoft.com/office/powerpoint/2010/main" val="2718943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272</Words>
  <Application>Microsoft Office PowerPoint</Application>
  <PresentationFormat>Widescreen</PresentationFormat>
  <Paragraphs>73</Paragraphs>
  <Slides>15</Slides>
  <Notes>0</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Arial</vt:lpstr>
      <vt:lpstr>Avenir Heavy</vt:lpstr>
      <vt:lpstr>Avenir Light</vt:lpstr>
      <vt:lpstr>Calibri</vt:lpstr>
      <vt:lpstr>Calibri Light</vt:lpstr>
      <vt:lpstr>Century Schoolbook</vt:lpstr>
      <vt:lpstr>Franklin Gothic Book</vt:lpstr>
      <vt:lpstr>Futura PT</vt:lpstr>
      <vt:lpstr>Futura PT Book</vt:lpstr>
      <vt:lpstr>Futura PT Heavy Oblique</vt:lpstr>
      <vt:lpstr>Garamond</vt:lpstr>
      <vt:lpstr>Wingdings</vt:lpstr>
      <vt:lpstr>SavonVTI</vt:lpstr>
      <vt:lpstr>Custom Design</vt:lpstr>
      <vt:lpstr>New City College  Tower Hamlets Campus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University Will I Be Able To Go To?</vt:lpstr>
      <vt:lpstr>Progression to University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Microsoft Office User</dc:creator>
  <cp:lastModifiedBy>jackie mitchell</cp:lastModifiedBy>
  <cp:revision>1655</cp:revision>
  <dcterms:created xsi:type="dcterms:W3CDTF">2018-04-04T11:16:57Z</dcterms:created>
  <dcterms:modified xsi:type="dcterms:W3CDTF">2020-04-30T12:54:22Z</dcterms:modified>
</cp:coreProperties>
</file>