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96" r:id="rId5"/>
    <p:sldId id="297" r:id="rId6"/>
    <p:sldId id="304" r:id="rId7"/>
    <p:sldId id="305" r:id="rId8"/>
    <p:sldId id="298" r:id="rId9"/>
    <p:sldId id="300" r:id="rId10"/>
    <p:sldId id="301" r:id="rId11"/>
    <p:sldId id="309" r:id="rId12"/>
    <p:sldId id="302" r:id="rId13"/>
    <p:sldId id="307" r:id="rId14"/>
    <p:sldId id="306" r:id="rId15"/>
    <p:sldId id="299" r:id="rId16"/>
    <p:sldId id="308"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8ED8"/>
    <a:srgbClr val="9D8DD9"/>
    <a:srgbClr val="987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248E18-DF8D-6147-1A07-1B7E0FB5BCB4}" v="3" dt="2020-04-24T10:36:46.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E6791-8AE3-4875-8829-AAA33FBA778F}" type="datetimeFigureOut">
              <a:rPr lang="en-GB" smtClean="0"/>
              <a:t>24/04/2020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6960D9-A1D0-43D8-B6E5-2D221766D592}" type="slidenum">
              <a:rPr lang="en-GB" smtClean="0"/>
              <a:t>‹#›</a:t>
            </a:fld>
            <a:endParaRPr lang="en-GB"/>
          </a:p>
        </p:txBody>
      </p:sp>
    </p:spTree>
    <p:extLst>
      <p:ext uri="{BB962C8B-B14F-4D97-AF65-F5344CB8AC3E}">
        <p14:creationId xmlns:p14="http://schemas.microsoft.com/office/powerpoint/2010/main" val="3240471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A60C435-5B72-4E44-8007-A23F3BE3C307}" type="datetime1">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298341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E2BD02-40B0-4793-8EEF-8E6E41B8E855}" type="datetime1">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58764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A5B9F4-A492-4E46-A79A-E992159001B7}" type="datetime1">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3768233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1">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69866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78AE492-CE6F-438B-A082-BBCCC1D48C9C}" type="datetime1">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391447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9FD741-4DE0-40BD-90A2-678D9CAB813C}" type="datetime1">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34332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E1C2434-F0EB-4E0C-B400-855C0E13633E}" type="datetime1">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255535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D028E32-E9F0-42DC-A580-BD890930DE4A}" type="datetime1">
              <a:rPr lang="en-GB" smtClean="0"/>
              <a:t>24/04/2020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232820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0D4195-5032-4DB3-8262-B05365EB1E06}" type="datetime1">
              <a:rPr lang="en-GB" smtClean="0"/>
              <a:t>24/04/2020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31182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7E879-F2C0-4D31-A621-AD685B116C31}" type="datetime1">
              <a:rPr lang="en-GB" smtClean="0"/>
              <a:t>24/04/2020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296670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E8E0E1-96FF-4A7A-B8B7-38B0085A10C0}" type="datetime1">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248053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A9D48F-4407-46A3-AE1F-41B3DF4EE5EC}" type="datetime1">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74993A-4688-4018-8B96-A72AEDA99968}" type="slidenum">
              <a:rPr lang="en-GB" smtClean="0"/>
              <a:t>‹#›</a:t>
            </a:fld>
            <a:endParaRPr lang="en-GB"/>
          </a:p>
        </p:txBody>
      </p:sp>
    </p:spTree>
    <p:extLst>
      <p:ext uri="{BB962C8B-B14F-4D97-AF65-F5344CB8AC3E}">
        <p14:creationId xmlns:p14="http://schemas.microsoft.com/office/powerpoint/2010/main" val="2752431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7C66C-A281-4CCA-91EB-D43BEE5D7D7D}" type="datetime1">
              <a:rPr lang="en-GB" smtClean="0"/>
              <a:t>24/04/2020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4993A-4688-4018-8B96-A72AEDA99968}" type="slidenum">
              <a:rPr lang="en-GB" smtClean="0"/>
              <a:t>‹#›</a:t>
            </a:fld>
            <a:endParaRPr lang="en-GB"/>
          </a:p>
        </p:txBody>
      </p:sp>
    </p:spTree>
    <p:extLst>
      <p:ext uri="{BB962C8B-B14F-4D97-AF65-F5344CB8AC3E}">
        <p14:creationId xmlns:p14="http://schemas.microsoft.com/office/powerpoint/2010/main" val="841963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E74993A-4688-4018-8B96-A72AEDA99968}" type="slidenum">
              <a:rPr lang="en-GB" smtClean="0"/>
              <a:t>1</a:t>
            </a:fld>
            <a:endParaRPr lang="en-GB"/>
          </a:p>
        </p:txBody>
      </p:sp>
      <p:sp>
        <p:nvSpPr>
          <p:cNvPr id="5" name="Title 1">
            <a:extLst>
              <a:ext uri="{FF2B5EF4-FFF2-40B4-BE49-F238E27FC236}">
                <a16:creationId xmlns:a16="http://schemas.microsoft.com/office/drawing/2014/main" id="{9295246F-9BFF-487D-886B-EE0C3A4974B7}"/>
              </a:ext>
            </a:extLst>
          </p:cNvPr>
          <p:cNvSpPr txBox="1">
            <a:spLocks/>
          </p:cNvSpPr>
          <p:nvPr/>
        </p:nvSpPr>
        <p:spPr>
          <a:xfrm>
            <a:off x="1338395" y="2424587"/>
            <a:ext cx="8915399" cy="226278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6">
                    <a:lumMod val="75000"/>
                  </a:schemeClr>
                </a:solidFill>
                <a:effectLst>
                  <a:outerShdw blurRad="38100" dist="38100" dir="2700000" algn="tl">
                    <a:srgbClr val="000000">
                      <a:alpha val="43137"/>
                    </a:srgbClr>
                  </a:outerShdw>
                </a:effectLst>
              </a:rPr>
              <a:t>Welcome to the School of </a:t>
            </a:r>
          </a:p>
          <a:p>
            <a:pPr algn="ctr"/>
            <a:r>
              <a:rPr lang="en-US" b="1" dirty="0">
                <a:solidFill>
                  <a:schemeClr val="accent6">
                    <a:lumMod val="75000"/>
                  </a:schemeClr>
                </a:solidFill>
                <a:effectLst>
                  <a:outerShdw blurRad="38100" dist="38100" dir="2700000" algn="tl">
                    <a:srgbClr val="000000">
                      <a:alpha val="43137"/>
                    </a:srgbClr>
                  </a:outerShdw>
                </a:effectLst>
              </a:rPr>
              <a:t>Care and Health Science</a:t>
            </a:r>
            <a:endParaRPr lang="en-GB" b="1" dirty="0">
              <a:solidFill>
                <a:schemeClr val="accent6">
                  <a:lumMod val="75000"/>
                </a:schemeClr>
              </a:solidFill>
              <a:effectLst>
                <a:outerShdw blurRad="38100" dist="38100" dir="2700000" algn="tl">
                  <a:srgbClr val="000000">
                    <a:alpha val="43137"/>
                  </a:srgbClr>
                </a:outerShdw>
              </a:effectLst>
            </a:endParaRPr>
          </a:p>
        </p:txBody>
      </p:sp>
      <p:pic>
        <p:nvPicPr>
          <p:cNvPr id="6" name="Picture 2" descr="Image result for welcome">
            <a:extLst>
              <a:ext uri="{FF2B5EF4-FFF2-40B4-BE49-F238E27FC236}">
                <a16:creationId xmlns:a16="http://schemas.microsoft.com/office/drawing/2014/main" id="{BFA11D22-FC3D-41B9-A8FE-C69FBFAB7C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3325" y="568849"/>
            <a:ext cx="3645540" cy="22720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4" descr="Image result for health and social care">
            <a:extLst>
              <a:ext uri="{FF2B5EF4-FFF2-40B4-BE49-F238E27FC236}">
                <a16:creationId xmlns:a16="http://schemas.microsoft.com/office/drawing/2014/main" id="{5BF8CDE0-D3DB-4DE3-9D85-7F2747E05B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92858">
            <a:off x="26715" y="952271"/>
            <a:ext cx="4361776" cy="133545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8" name="Picture 6" descr="Image result for health and social care">
            <a:extLst>
              <a:ext uri="{FF2B5EF4-FFF2-40B4-BE49-F238E27FC236}">
                <a16:creationId xmlns:a16="http://schemas.microsoft.com/office/drawing/2014/main" id="{8E2AEA3C-D8B0-4CC9-9D3C-7D27D5AF67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884" y="4647850"/>
            <a:ext cx="2868642" cy="19688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 name="Picture 10" descr="Image result for childcare">
            <a:extLst>
              <a:ext uri="{FF2B5EF4-FFF2-40B4-BE49-F238E27FC236}">
                <a16:creationId xmlns:a16="http://schemas.microsoft.com/office/drawing/2014/main" id="{DDF41E67-E884-4A0E-AE19-3D49A11874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3031" y="833334"/>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Image result for child development">
            <a:extLst>
              <a:ext uri="{FF2B5EF4-FFF2-40B4-BE49-F238E27FC236}">
                <a16:creationId xmlns:a16="http://schemas.microsoft.com/office/drawing/2014/main" id="{D2033B6A-A03A-497F-8158-599B48AA3C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94294" y="4704950"/>
            <a:ext cx="2755954" cy="18339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1" name="Picture 10" descr="NHS Love (@nhslove) | Twitt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7178" y="4897579"/>
            <a:ext cx="2421100" cy="160434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604464" y="89618"/>
            <a:ext cx="2452098" cy="633370"/>
          </a:xfrm>
          <a:prstGeom prst="rect">
            <a:avLst/>
          </a:prstGeom>
        </p:spPr>
      </p:pic>
    </p:spTree>
    <p:extLst>
      <p:ext uri="{BB962C8B-B14F-4D97-AF65-F5344CB8AC3E}">
        <p14:creationId xmlns:p14="http://schemas.microsoft.com/office/powerpoint/2010/main" val="3804858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solidFill>
                  <a:schemeClr val="accent1">
                    <a:lumMod val="75000"/>
                  </a:schemeClr>
                </a:solidFill>
              </a:rPr>
              <a:t>Sustainability Conference Sheffield </a:t>
            </a:r>
          </a:p>
        </p:txBody>
      </p:sp>
      <p:sp>
        <p:nvSpPr>
          <p:cNvPr id="3" name="Content Placeholder 2"/>
          <p:cNvSpPr>
            <a:spLocks noGrp="1"/>
          </p:cNvSpPr>
          <p:nvPr>
            <p:ph idx="1"/>
          </p:nvPr>
        </p:nvSpPr>
        <p:spPr>
          <a:xfrm>
            <a:off x="838200" y="1825625"/>
            <a:ext cx="10515600" cy="2820516"/>
          </a:xfrm>
        </p:spPr>
        <p:txBody>
          <a:bodyPr/>
          <a:lstStyle/>
          <a:p>
            <a:r>
              <a:rPr lang="en-GB" altLang="en-US" sz="2400" dirty="0">
                <a:solidFill>
                  <a:srgbClr val="201F1E"/>
                </a:solidFill>
                <a:latin typeface="Segoe UI" panose="020B0502040204020203" pitchFamily="34" charset="0"/>
                <a:ea typeface="Calibri" panose="020F0502020204030204" pitchFamily="34" charset="0"/>
                <a:cs typeface="Times New Roman" panose="02020603050405020304" pitchFamily="18" charset="0"/>
              </a:rPr>
              <a:t>Three students who joined the My World My Home programme at New City College, Hackney travelled to Sheffield on Monday 4th November for the NUS &amp; SOS Sustainability Summit. The Health and Social Care students joined 220 students and staff from colleges and universities around the country for a day of workshops, talks and panel discussions with some of the UK’s top environmental activists and campaigners, from organisations including Friends of the Earth and People and Planet, as well as the students and students' unions leading the youth climate movement.</a:t>
            </a:r>
            <a:endParaRPr lang="en-GB" alt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2"/>
          </p:nvPr>
        </p:nvSpPr>
        <p:spPr/>
        <p:txBody>
          <a:bodyPr/>
          <a:lstStyle/>
          <a:p>
            <a:fld id="{AE74993A-4688-4018-8B96-A72AEDA99968}" type="slidenum">
              <a:rPr lang="en-GB" smtClean="0"/>
              <a:t>10</a:t>
            </a:fld>
            <a:endParaRPr lang="en-GB"/>
          </a:p>
        </p:txBody>
      </p:sp>
      <p:pic>
        <p:nvPicPr>
          <p:cNvPr id="5" name="Content Placeholder 4" descr="O:\image0 (3).jpeg">
            <a:extLst>
              <a:ext uri="{FF2B5EF4-FFF2-40B4-BE49-F238E27FC236}">
                <a16:creationId xmlns:a16="http://schemas.microsoft.com/office/drawing/2014/main" id="{1DA985C4-1D3A-4B57-BA74-7CE2D5FC498A}"/>
              </a:ext>
            </a:extLst>
          </p:cNvPr>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4202070" y="4519741"/>
            <a:ext cx="3163888" cy="22606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Tree>
    <p:extLst>
      <p:ext uri="{BB962C8B-B14F-4D97-AF65-F5344CB8AC3E}">
        <p14:creationId xmlns:p14="http://schemas.microsoft.com/office/powerpoint/2010/main" val="1265737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a:solidFill>
                  <a:schemeClr val="accent1">
                    <a:lumMod val="75000"/>
                  </a:schemeClr>
                </a:solidFill>
              </a:rPr>
              <a:t>Health and Social Care </a:t>
            </a:r>
            <a:br>
              <a:rPr lang="en-GB" b="1" dirty="0">
                <a:solidFill>
                  <a:schemeClr val="accent1">
                    <a:lumMod val="75000"/>
                  </a:schemeClr>
                </a:solidFill>
              </a:rPr>
            </a:br>
            <a:r>
              <a:rPr lang="en-GB" b="1" dirty="0">
                <a:solidFill>
                  <a:schemeClr val="accent1">
                    <a:lumMod val="75000"/>
                  </a:schemeClr>
                </a:solidFill>
              </a:rPr>
              <a:t>Students Conference – WOW</a:t>
            </a:r>
            <a:br>
              <a:rPr lang="en-GB" b="1" dirty="0">
                <a:solidFill>
                  <a:schemeClr val="accent1">
                    <a:lumMod val="75000"/>
                  </a:schemeClr>
                </a:solidFill>
              </a:rPr>
            </a:br>
            <a:r>
              <a:rPr lang="en-GB" b="1" dirty="0">
                <a:solidFill>
                  <a:schemeClr val="accent1">
                    <a:lumMod val="75000"/>
                  </a:schemeClr>
                </a:solidFill>
              </a:rPr>
              <a:t>World of Work.</a:t>
            </a:r>
          </a:p>
        </p:txBody>
      </p:sp>
      <p:sp>
        <p:nvSpPr>
          <p:cNvPr id="3" name="Content Placeholder 2"/>
          <p:cNvSpPr>
            <a:spLocks noGrp="1"/>
          </p:cNvSpPr>
          <p:nvPr>
            <p:ph idx="1"/>
          </p:nvPr>
        </p:nvSpPr>
        <p:spPr>
          <a:xfrm>
            <a:off x="665206" y="2163377"/>
            <a:ext cx="10515600" cy="1362418"/>
          </a:xfrm>
        </p:spPr>
        <p:txBody>
          <a:bodyPr/>
          <a:lstStyle/>
          <a:p>
            <a:pPr marL="0" indent="0">
              <a:buNone/>
            </a:pPr>
            <a:r>
              <a:rPr lang="en-GB" dirty="0"/>
              <a:t>Students benefited from a day of guest speakers from health care organisations such as NHS, local hospice, apprenticeship provider and other healthcare and educational organisations. </a:t>
            </a:r>
          </a:p>
          <a:p>
            <a:endParaRPr lang="en-GB" dirty="0"/>
          </a:p>
        </p:txBody>
      </p:sp>
      <p:sp>
        <p:nvSpPr>
          <p:cNvPr id="4" name="Slide Number Placeholder 3"/>
          <p:cNvSpPr>
            <a:spLocks noGrp="1"/>
          </p:cNvSpPr>
          <p:nvPr>
            <p:ph type="sldNum" sz="quarter" idx="12"/>
          </p:nvPr>
        </p:nvSpPr>
        <p:spPr/>
        <p:txBody>
          <a:bodyPr/>
          <a:lstStyle/>
          <a:p>
            <a:fld id="{AE74993A-4688-4018-8B96-A72AEDA99968}" type="slidenum">
              <a:rPr lang="en-GB" smtClean="0"/>
              <a:t>11</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pic>
        <p:nvPicPr>
          <p:cNvPr id="6" name="Picture 5" descr="A crowd of people in a room&#10;&#10;Description generated with very high confidence">
            <a:extLst>
              <a:ext uri="{FF2B5EF4-FFF2-40B4-BE49-F238E27FC236}">
                <a16:creationId xmlns:a16="http://schemas.microsoft.com/office/drawing/2014/main" id="{EEF26638-23CA-46B8-8D6A-27E5942740EB}"/>
              </a:ext>
            </a:extLst>
          </p:cNvPr>
          <p:cNvPicPr>
            <a:picLocks noChangeAspect="1"/>
          </p:cNvPicPr>
          <p:nvPr/>
        </p:nvPicPr>
        <p:blipFill>
          <a:blip r:embed="rId3"/>
          <a:stretch>
            <a:fillRect/>
          </a:stretch>
        </p:blipFill>
        <p:spPr>
          <a:xfrm>
            <a:off x="3528441" y="3401937"/>
            <a:ext cx="4173938" cy="3136975"/>
          </a:xfrm>
          <a:prstGeom prst="rect">
            <a:avLst/>
          </a:prstGeom>
        </p:spPr>
      </p:pic>
    </p:spTree>
    <p:extLst>
      <p:ext uri="{BB962C8B-B14F-4D97-AF65-F5344CB8AC3E}">
        <p14:creationId xmlns:p14="http://schemas.microsoft.com/office/powerpoint/2010/main" val="4206738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solidFill>
                  <a:srgbClr val="0070C0"/>
                </a:solidFill>
              </a:rPr>
              <a:t>Our Volunteer Success Stories</a:t>
            </a:r>
          </a:p>
        </p:txBody>
      </p:sp>
      <p:sp>
        <p:nvSpPr>
          <p:cNvPr id="4" name="Slide Number Placeholder 3"/>
          <p:cNvSpPr>
            <a:spLocks noGrp="1"/>
          </p:cNvSpPr>
          <p:nvPr>
            <p:ph type="sldNum" sz="quarter" idx="12"/>
          </p:nvPr>
        </p:nvSpPr>
        <p:spPr/>
        <p:txBody>
          <a:bodyPr/>
          <a:lstStyle/>
          <a:p>
            <a:fld id="{AE74993A-4688-4018-8B96-A72AEDA99968}" type="slidenum">
              <a:rPr lang="en-GB" smtClean="0"/>
              <a:t>12</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
        <p:nvSpPr>
          <p:cNvPr id="3" name="Content Placeholder 2"/>
          <p:cNvSpPr>
            <a:spLocks noGrp="1"/>
          </p:cNvSpPr>
          <p:nvPr>
            <p:ph idx="1"/>
          </p:nvPr>
        </p:nvSpPr>
        <p:spPr/>
        <p:txBody>
          <a:bodyPr>
            <a:normAutofit fontScale="92500" lnSpcReduction="20000"/>
          </a:bodyPr>
          <a:lstStyle/>
          <a:p>
            <a:r>
              <a:rPr lang="en-GB" altLang="en-US" dirty="0"/>
              <a:t>A second year level 3 BTEC  learner has been accepted as a Maternity Mate on the maternity ward. </a:t>
            </a:r>
          </a:p>
          <a:p>
            <a:r>
              <a:rPr lang="en-GB" altLang="en-US" dirty="0"/>
              <a:t>A level 2 18 year old learner has been accepted as a volunteer on the hospitals volunteering programme </a:t>
            </a:r>
          </a:p>
          <a:p>
            <a:r>
              <a:rPr lang="en-GB" altLang="en-US" dirty="0"/>
              <a:t>A level 3 first year learner has been volunteering for 8 months at her local hospital. </a:t>
            </a:r>
          </a:p>
          <a:p>
            <a:r>
              <a:rPr lang="en-GB" altLang="en-US" dirty="0"/>
              <a:t>A level 3 first year learner has gained a two week block placement on the maternity ward. </a:t>
            </a:r>
          </a:p>
          <a:p>
            <a:r>
              <a:rPr lang="en-GB" altLang="en-US" dirty="0"/>
              <a:t>A further 3 learners have been accepted and are in the process of been allocated start dates having completed the process fully to start their roles. </a:t>
            </a:r>
          </a:p>
          <a:p>
            <a:r>
              <a:rPr lang="en-GB" altLang="en-US" dirty="0"/>
              <a:t>Many of our learners are gaining direct experience working in domiciliary care, residential care homes, health charities and other providers and some are in paid work within the sector. </a:t>
            </a:r>
          </a:p>
          <a:p>
            <a:endParaRPr lang="en-GB" dirty="0"/>
          </a:p>
        </p:txBody>
      </p:sp>
    </p:spTree>
    <p:extLst>
      <p:ext uri="{BB962C8B-B14F-4D97-AF65-F5344CB8AC3E}">
        <p14:creationId xmlns:p14="http://schemas.microsoft.com/office/powerpoint/2010/main" val="4204931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solidFill>
                  <a:schemeClr val="accent1">
                    <a:lumMod val="75000"/>
                  </a:schemeClr>
                </a:solidFill>
              </a:rPr>
              <a:t>Support for you: </a:t>
            </a:r>
          </a:p>
        </p:txBody>
      </p:sp>
      <p:sp>
        <p:nvSpPr>
          <p:cNvPr id="3" name="Content Placeholder 2"/>
          <p:cNvSpPr>
            <a:spLocks noGrp="1"/>
          </p:cNvSpPr>
          <p:nvPr>
            <p:ph idx="1"/>
          </p:nvPr>
        </p:nvSpPr>
        <p:spPr/>
        <p:txBody>
          <a:bodyPr>
            <a:normAutofit fontScale="92500"/>
          </a:bodyPr>
          <a:lstStyle/>
          <a:p>
            <a:pPr>
              <a:spcBef>
                <a:spcPct val="0"/>
              </a:spcBef>
              <a:spcAft>
                <a:spcPct val="50000"/>
              </a:spcAft>
              <a:buClr>
                <a:srgbClr val="AF23A5"/>
              </a:buClr>
              <a:buSzTx/>
              <a:buFont typeface="Wingdings" panose="05000000000000000000" pitchFamily="2" charset="2"/>
              <a:buChar char="Ø"/>
            </a:pPr>
            <a:r>
              <a:rPr lang="en-GB" altLang="en-US" dirty="0"/>
              <a:t>Work experience opportunities to support you choosing your future career. </a:t>
            </a:r>
          </a:p>
          <a:p>
            <a:pPr>
              <a:spcBef>
                <a:spcPct val="0"/>
              </a:spcBef>
              <a:spcAft>
                <a:spcPct val="50000"/>
              </a:spcAft>
              <a:buClr>
                <a:srgbClr val="AF23A5"/>
              </a:buClr>
              <a:buSzTx/>
              <a:buFont typeface="Wingdings" panose="05000000000000000000" pitchFamily="2" charset="2"/>
              <a:buChar char="Ø"/>
            </a:pPr>
            <a:r>
              <a:rPr lang="en-GB" altLang="en-US" dirty="0"/>
              <a:t>Help to plan your future - whether to move into further or higher education, into work or training</a:t>
            </a:r>
          </a:p>
          <a:p>
            <a:pPr>
              <a:spcBef>
                <a:spcPct val="0"/>
              </a:spcBef>
              <a:spcAft>
                <a:spcPct val="50000"/>
              </a:spcAft>
              <a:buClr>
                <a:srgbClr val="AF23A5"/>
              </a:buClr>
              <a:buSzTx/>
              <a:buFont typeface="Wingdings" panose="05000000000000000000" pitchFamily="2" charset="2"/>
              <a:buChar char="Ø"/>
            </a:pPr>
            <a:r>
              <a:rPr lang="en-GB" altLang="en-US" dirty="0"/>
              <a:t>Guidance on choosing university courses, student finance and how to submit applications as well as a full range of College and University prospectuses.</a:t>
            </a:r>
          </a:p>
          <a:p>
            <a:pPr>
              <a:spcBef>
                <a:spcPct val="0"/>
              </a:spcBef>
              <a:spcAft>
                <a:spcPct val="50000"/>
              </a:spcAft>
              <a:buClr>
                <a:srgbClr val="AF23A5"/>
              </a:buClr>
              <a:buSzTx/>
              <a:buFont typeface="Wingdings" panose="05000000000000000000" pitchFamily="2" charset="2"/>
              <a:buChar char="Ø"/>
            </a:pPr>
            <a:r>
              <a:rPr lang="en-GB" altLang="en-US" dirty="0"/>
              <a:t>Employability skills - help with job searches and the application process - form filling, CV writing and practice interviews in HSC sector </a:t>
            </a:r>
          </a:p>
          <a:p>
            <a:pPr>
              <a:spcBef>
                <a:spcPct val="0"/>
              </a:spcBef>
              <a:spcAft>
                <a:spcPct val="50000"/>
              </a:spcAft>
              <a:buClr>
                <a:srgbClr val="AF23A5"/>
              </a:buClr>
              <a:buSzTx/>
              <a:buFont typeface="Wingdings" panose="05000000000000000000" pitchFamily="2" charset="2"/>
              <a:buChar char="Ø"/>
            </a:pPr>
            <a:r>
              <a:rPr lang="en-US" altLang="en-US" dirty="0"/>
              <a:t>English and Math's retakes to support your progression </a:t>
            </a:r>
          </a:p>
          <a:p>
            <a:endParaRPr lang="en-GB" dirty="0"/>
          </a:p>
        </p:txBody>
      </p:sp>
      <p:sp>
        <p:nvSpPr>
          <p:cNvPr id="4" name="Slide Number Placeholder 3"/>
          <p:cNvSpPr>
            <a:spLocks noGrp="1"/>
          </p:cNvSpPr>
          <p:nvPr>
            <p:ph type="sldNum" sz="quarter" idx="12"/>
          </p:nvPr>
        </p:nvSpPr>
        <p:spPr/>
        <p:txBody>
          <a:bodyPr/>
          <a:lstStyle/>
          <a:p>
            <a:fld id="{AE74993A-4688-4018-8B96-A72AEDA99968}" type="slidenum">
              <a:rPr lang="en-GB" smtClean="0"/>
              <a:t>13</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Tree>
    <p:extLst>
      <p:ext uri="{BB962C8B-B14F-4D97-AF65-F5344CB8AC3E}">
        <p14:creationId xmlns:p14="http://schemas.microsoft.com/office/powerpoint/2010/main" val="389147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180" b="180"/>
          <a:stretch>
            <a:fillRect/>
          </a:stretch>
        </p:blipFill>
        <p:spPr>
          <a:xfrm>
            <a:off x="0" y="2"/>
            <a:ext cx="12192000" cy="6371349"/>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301190" y="2124202"/>
            <a:ext cx="5679480" cy="3642284"/>
          </a:xfrm>
        </p:spPr>
        <p:txBody>
          <a:bodyPr/>
          <a:lstStyle/>
          <a:p>
            <a:pPr algn="l" fontAlgn="base"/>
            <a:r>
              <a:rPr lang="en-GB" sz="2400" b="0" dirty="0"/>
              <a:t>NCC Redbridge results have improved year on year and are now a massive 7% above national average for 16-18 achievement </a:t>
            </a:r>
            <a:r>
              <a:rPr lang="en-US" sz="2400" b="0" dirty="0"/>
              <a:t>​</a:t>
            </a:r>
            <a:br>
              <a:rPr lang="en-US" sz="2400" b="0" dirty="0"/>
            </a:br>
            <a:r>
              <a:rPr lang="en-GB" sz="2400" b="0" dirty="0"/>
              <a:t>NCC Epping Forest achievement is 13.6% higher than the previous year. 16-18 results are now 3.5% over the national average.  </a:t>
            </a:r>
            <a:r>
              <a:rPr lang="en-US" sz="2400" b="0" dirty="0"/>
              <a:t>​</a:t>
            </a:r>
            <a:br>
              <a:rPr lang="en-US" sz="2400" b="0" dirty="0"/>
            </a:br>
            <a:r>
              <a:rPr lang="en-GB" sz="2400" b="0" dirty="0"/>
              <a:t>NCC Tower Hamlets has seen its highest ever set of results - now nearly 5% above national average!</a:t>
            </a:r>
            <a:r>
              <a:rPr lang="en-US" sz="2400" b="0" dirty="0"/>
              <a:t>​</a:t>
            </a:r>
            <a:br>
              <a:rPr lang="en-US" sz="2400" b="0" dirty="0"/>
            </a:br>
            <a:r>
              <a:rPr lang="en-GB" sz="2400" b="0" dirty="0"/>
              <a:t>NCC Hackney has achieved its best ever overall achievement rate and is also above national average.</a:t>
            </a:r>
            <a:br>
              <a:rPr lang="en-US" sz="6600" b="0" dirty="0"/>
            </a:br>
            <a:br>
              <a:rPr lang="en-US" sz="7200" b="0" dirty="0"/>
            </a:br>
            <a:r>
              <a:rPr lang="en-US" sz="7200" dirty="0">
                <a:latin typeface="Futura" pitchFamily="50" charset="0"/>
              </a:rPr>
              <a:t>UCCESS</a:t>
            </a:r>
          </a:p>
        </p:txBody>
      </p:sp>
      <p:sp>
        <p:nvSpPr>
          <p:cNvPr id="5" name="Slide Number Placeholder 4">
            <a:extLst>
              <a:ext uri="{FF2B5EF4-FFF2-40B4-BE49-F238E27FC236}">
                <a16:creationId xmlns:a16="http://schemas.microsoft.com/office/drawing/2014/main" id="{BDD5A594-D852-43BB-B591-E9D9027253BD}"/>
              </a:ext>
            </a:extLst>
          </p:cNvPr>
          <p:cNvSpPr>
            <a:spLocks noGrp="1"/>
          </p:cNvSpPr>
          <p:nvPr>
            <p:ph type="sldNum" sz="quarter" idx="12"/>
          </p:nvPr>
        </p:nvSpPr>
        <p:spPr>
          <a:solidFill>
            <a:schemeClr val="tx1">
              <a:lumMod val="95000"/>
              <a:lumOff val="5000"/>
            </a:schemeClr>
          </a:solidFill>
        </p:spPr>
        <p:txBody>
          <a:bodyPr/>
          <a:lstStyle/>
          <a:p>
            <a:fld id="{19B51A1E-902D-48AF-9020-955120F399B6}" type="slidenum">
              <a:rPr lang="en-US" smtClean="0"/>
              <a:pPr/>
              <a:t>14</a:t>
            </a:fld>
            <a:endParaRPr lang="en-US" dirty="0"/>
          </a:p>
        </p:txBody>
      </p:sp>
      <p:pic>
        <p:nvPicPr>
          <p:cNvPr id="8" name="Picture 7"/>
          <p:cNvPicPr>
            <a:picLocks noChangeAspect="1"/>
          </p:cNvPicPr>
          <p:nvPr/>
        </p:nvPicPr>
        <p:blipFill>
          <a:blip r:embed="rId3"/>
          <a:stretch>
            <a:fillRect/>
          </a:stretch>
        </p:blipFill>
        <p:spPr>
          <a:xfrm>
            <a:off x="362025" y="573586"/>
            <a:ext cx="3103402" cy="1205339"/>
          </a:xfrm>
          <a:prstGeom prst="rect">
            <a:avLst/>
          </a:prstGeom>
        </p:spPr>
      </p:pic>
      <p:sp>
        <p:nvSpPr>
          <p:cNvPr id="16" name="Rectangle 15"/>
          <p:cNvSpPr/>
          <p:nvPr/>
        </p:nvSpPr>
        <p:spPr>
          <a:xfrm>
            <a:off x="0" y="6371351"/>
            <a:ext cx="12192000" cy="48664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827452" y="1458097"/>
            <a:ext cx="2389735" cy="369332"/>
          </a:xfrm>
          <a:prstGeom prst="rect">
            <a:avLst/>
          </a:prstGeom>
        </p:spPr>
        <p:txBody>
          <a:bodyPr wrap="square">
            <a:spAutoFit/>
          </a:bodyPr>
          <a:lstStyle/>
          <a:p>
            <a:r>
              <a:rPr lang="en-GB" dirty="0">
                <a:solidFill>
                  <a:srgbClr val="000000"/>
                </a:solidFill>
                <a:latin typeface="Times New Roman" panose="02020603050405020304" pitchFamily="18" charset="0"/>
              </a:rPr>
              <a:t> </a:t>
            </a:r>
            <a:endParaRPr lang="en-GB"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Tree>
    <p:extLst>
      <p:ext uri="{BB962C8B-B14F-4D97-AF65-F5344CB8AC3E}">
        <p14:creationId xmlns:p14="http://schemas.microsoft.com/office/powerpoint/2010/main" val="310301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924" y="266271"/>
            <a:ext cx="10515600" cy="1325563"/>
          </a:xfrm>
        </p:spPr>
        <p:txBody>
          <a:bodyPr>
            <a:normAutofit/>
          </a:bodyPr>
          <a:lstStyle/>
          <a:p>
            <a:r>
              <a:rPr lang="en-GB" sz="4800" b="1" dirty="0">
                <a:solidFill>
                  <a:srgbClr val="0070C0"/>
                </a:solidFill>
              </a:rPr>
              <a:t>Meet Our Specialist Team:</a:t>
            </a:r>
          </a:p>
        </p:txBody>
      </p:sp>
      <p:sp>
        <p:nvSpPr>
          <p:cNvPr id="3" name="Content Placeholder 2"/>
          <p:cNvSpPr>
            <a:spLocks noGrp="1"/>
          </p:cNvSpPr>
          <p:nvPr>
            <p:ph idx="1"/>
          </p:nvPr>
        </p:nvSpPr>
        <p:spPr>
          <a:xfrm>
            <a:off x="187410" y="1469381"/>
            <a:ext cx="11081952" cy="4715219"/>
          </a:xfrm>
        </p:spPr>
        <p:txBody>
          <a:bodyPr/>
          <a:lstStyle/>
          <a:p>
            <a:pPr marL="0" indent="0">
              <a:buNone/>
            </a:pPr>
            <a:r>
              <a:rPr lang="en-GB" sz="2400" u="sng" dirty="0"/>
              <a:t>Group Curriculum Director for Health and Social Care and Early years</a:t>
            </a:r>
            <a:r>
              <a:rPr lang="en-GB" sz="2400" dirty="0"/>
              <a:t>: </a:t>
            </a:r>
          </a:p>
          <a:p>
            <a:r>
              <a:rPr lang="en-GB" sz="2400" dirty="0"/>
              <a:t>Susan Clark –  Specialism: Early Years Educator and Psychologist  </a:t>
            </a:r>
          </a:p>
          <a:p>
            <a:pPr marL="0" indent="0">
              <a:buNone/>
            </a:pPr>
            <a:endParaRPr lang="en-GB" sz="2400" dirty="0"/>
          </a:p>
          <a:p>
            <a:pPr marL="0" indent="0">
              <a:buNone/>
            </a:pPr>
            <a:r>
              <a:rPr lang="en-GB" sz="2400" u="sng" dirty="0"/>
              <a:t>Senior Curriculum Managers</a:t>
            </a:r>
            <a:r>
              <a:rPr lang="en-GB" sz="2400" dirty="0"/>
              <a:t>:</a:t>
            </a:r>
          </a:p>
          <a:p>
            <a:r>
              <a:rPr lang="en-GB" sz="2000" dirty="0">
                <a:solidFill>
                  <a:schemeClr val="accent1">
                    <a:lumMod val="75000"/>
                  </a:schemeClr>
                </a:solidFill>
              </a:rPr>
              <a:t>Linda Blake: Early years (Tower) – Specialism: Educationalist</a:t>
            </a:r>
          </a:p>
          <a:p>
            <a:r>
              <a:rPr lang="en-GB" sz="2000" dirty="0">
                <a:solidFill>
                  <a:schemeClr val="accent1">
                    <a:lumMod val="75000"/>
                  </a:schemeClr>
                </a:solidFill>
              </a:rPr>
              <a:t>Jennifer Dillon: Early years (Hackney)– Specialism: Early Years Educator </a:t>
            </a:r>
          </a:p>
          <a:p>
            <a:r>
              <a:rPr lang="en-GB" sz="2000" dirty="0">
                <a:solidFill>
                  <a:schemeClr val="accent1">
                    <a:lumMod val="75000"/>
                  </a:schemeClr>
                </a:solidFill>
              </a:rPr>
              <a:t>Victoria Corcoran: Health and Social Care (Tower)– Specialism: Nurse  </a:t>
            </a:r>
          </a:p>
          <a:p>
            <a:r>
              <a:rPr lang="en-GB" sz="2000" dirty="0" err="1">
                <a:solidFill>
                  <a:schemeClr val="accent1">
                    <a:lumMod val="75000"/>
                  </a:schemeClr>
                </a:solidFill>
              </a:rPr>
              <a:t>Anthea</a:t>
            </a:r>
            <a:r>
              <a:rPr lang="en-GB" sz="2000" dirty="0">
                <a:solidFill>
                  <a:schemeClr val="accent1">
                    <a:lumMod val="75000"/>
                  </a:schemeClr>
                </a:solidFill>
              </a:rPr>
              <a:t> Rowley: Health and Social Care (Hackney) – Specialism: Health specialist </a:t>
            </a:r>
          </a:p>
          <a:p>
            <a:r>
              <a:rPr lang="en-GB" sz="2000" dirty="0">
                <a:solidFill>
                  <a:schemeClr val="accent1">
                    <a:lumMod val="75000"/>
                  </a:schemeClr>
                </a:solidFill>
              </a:rPr>
              <a:t>Gloria Burns: Health and Social Care and Early years (Epping) – Specialism: Sociologist </a:t>
            </a:r>
          </a:p>
          <a:p>
            <a:r>
              <a:rPr lang="en-GB" sz="2000" dirty="0">
                <a:solidFill>
                  <a:schemeClr val="accent1">
                    <a:lumMod val="75000"/>
                  </a:schemeClr>
                </a:solidFill>
              </a:rPr>
              <a:t>Bobbi Ehsan: Health and Social Care and Early Years (Redbridge) – Specialism: Early Years Educator </a:t>
            </a:r>
          </a:p>
          <a:p>
            <a:r>
              <a:rPr lang="en-GB" sz="2000" dirty="0">
                <a:solidFill>
                  <a:schemeClr val="accent1">
                    <a:lumMod val="75000"/>
                  </a:schemeClr>
                </a:solidFill>
              </a:rPr>
              <a:t>Jenny Ritchie: Work Based Learning and Apprenticeships – Specialism: Nurse </a:t>
            </a:r>
          </a:p>
          <a:p>
            <a:endParaRPr lang="en-GB" sz="2000" dirty="0"/>
          </a:p>
          <a:p>
            <a:endParaRPr lang="en-GB" sz="2400" dirty="0"/>
          </a:p>
          <a:p>
            <a:endParaRPr lang="en-GB" sz="2400" dirty="0"/>
          </a:p>
          <a:p>
            <a:endParaRPr lang="en-GB" sz="2400" dirty="0"/>
          </a:p>
          <a:p>
            <a:endParaRPr lang="en-GB" sz="2400" dirty="0"/>
          </a:p>
          <a:p>
            <a:endParaRPr lang="en-GB" sz="2400" dirty="0"/>
          </a:p>
          <a:p>
            <a:endParaRPr lang="en-GB" dirty="0"/>
          </a:p>
        </p:txBody>
      </p:sp>
      <p:sp>
        <p:nvSpPr>
          <p:cNvPr id="4" name="Slide Number Placeholder 3"/>
          <p:cNvSpPr>
            <a:spLocks noGrp="1"/>
          </p:cNvSpPr>
          <p:nvPr>
            <p:ph type="sldNum" sz="quarter" idx="12"/>
          </p:nvPr>
        </p:nvSpPr>
        <p:spPr/>
        <p:txBody>
          <a:bodyPr/>
          <a:lstStyle/>
          <a:p>
            <a:fld id="{AE74993A-4688-4018-8B96-A72AEDA99968}" type="slidenum">
              <a:rPr lang="en-GB" smtClean="0"/>
              <a:t>2</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pic>
        <p:nvPicPr>
          <p:cNvPr id="1026" name="Picture 2" descr="Fun Team Building Activities That Are Suitable For Everyone | HR C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7197" y="2392019"/>
            <a:ext cx="280035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77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sz="5300" b="1" dirty="0">
                <a:solidFill>
                  <a:schemeClr val="accent1">
                    <a:lumMod val="75000"/>
                  </a:schemeClr>
                </a:solidFill>
              </a:rPr>
              <a:t>16-19 Study Programme </a:t>
            </a:r>
            <a:br>
              <a:rPr lang="en-GB" altLang="en-US" b="1" u="sng" dirty="0">
                <a:solidFill>
                  <a:schemeClr val="tx1">
                    <a:lumMod val="75000"/>
                    <a:lumOff val="25000"/>
                  </a:schemeClr>
                </a:solidFill>
              </a:rPr>
            </a:br>
            <a:endParaRPr lang="en-GB" dirty="0"/>
          </a:p>
        </p:txBody>
      </p:sp>
      <p:sp>
        <p:nvSpPr>
          <p:cNvPr id="3" name="Content Placeholder 2"/>
          <p:cNvSpPr>
            <a:spLocks noGrp="1"/>
          </p:cNvSpPr>
          <p:nvPr>
            <p:ph idx="1"/>
          </p:nvPr>
        </p:nvSpPr>
        <p:spPr/>
        <p:txBody>
          <a:bodyPr>
            <a:normAutofit lnSpcReduction="10000"/>
          </a:bodyPr>
          <a:lstStyle/>
          <a:p>
            <a:pPr marL="0" indent="0" fontAlgn="auto">
              <a:spcAft>
                <a:spcPts val="0"/>
              </a:spcAft>
              <a:buClr>
                <a:schemeClr val="accent1">
                  <a:lumMod val="75000"/>
                </a:schemeClr>
              </a:buClr>
              <a:buFont typeface="Wingdings 3" panose="05040102010807070707" pitchFamily="18" charset="2"/>
              <a:buNone/>
              <a:defRPr/>
            </a:pPr>
            <a:r>
              <a:rPr lang="en-GB" altLang="en-US" dirty="0">
                <a:solidFill>
                  <a:schemeClr val="tx1">
                    <a:lumMod val="75000"/>
                    <a:lumOff val="25000"/>
                  </a:schemeClr>
                </a:solidFill>
              </a:rPr>
              <a:t>The programme consists of: </a:t>
            </a:r>
          </a:p>
          <a:p>
            <a:pPr marL="0" indent="0" fontAlgn="auto">
              <a:spcAft>
                <a:spcPts val="0"/>
              </a:spcAft>
              <a:buClr>
                <a:schemeClr val="accent1">
                  <a:lumMod val="75000"/>
                </a:schemeClr>
              </a:buClr>
              <a:buFont typeface="Wingdings 3" panose="05040102010807070707" pitchFamily="18" charset="2"/>
              <a:buNone/>
              <a:defRPr/>
            </a:pPr>
            <a:r>
              <a:rPr lang="en-GB" altLang="en-US" dirty="0">
                <a:solidFill>
                  <a:schemeClr val="tx1">
                    <a:lumMod val="75000"/>
                    <a:lumOff val="25000"/>
                  </a:schemeClr>
                </a:solidFill>
              </a:rPr>
              <a:t>English and Maths (depending on previous qualifications) and Work Experience alongside one of the following courses.</a:t>
            </a:r>
          </a:p>
          <a:p>
            <a:pPr marL="0" indent="0" fontAlgn="auto">
              <a:spcAft>
                <a:spcPts val="0"/>
              </a:spcAft>
              <a:buClr>
                <a:schemeClr val="accent1">
                  <a:lumMod val="75000"/>
                </a:schemeClr>
              </a:buClr>
              <a:buFont typeface="Wingdings 3" panose="05040102010807070707" pitchFamily="18" charset="2"/>
              <a:buNone/>
              <a:defRPr/>
            </a:pPr>
            <a:endParaRPr lang="en-GB" altLang="en-US" dirty="0">
              <a:solidFill>
                <a:schemeClr val="tx1">
                  <a:lumMod val="75000"/>
                  <a:lumOff val="25000"/>
                </a:schemeClr>
              </a:solidFill>
            </a:endParaRPr>
          </a:p>
          <a:p>
            <a:pPr fontAlgn="auto">
              <a:spcAft>
                <a:spcPts val="0"/>
              </a:spcAft>
              <a:buClr>
                <a:schemeClr val="accent1">
                  <a:lumMod val="75000"/>
                </a:schemeClr>
              </a:buClr>
              <a:buFont typeface="Wingdings" panose="05000000000000000000" pitchFamily="2" charset="2"/>
              <a:buChar char="Ø"/>
              <a:defRPr/>
            </a:pPr>
            <a:r>
              <a:rPr lang="en-GB" altLang="en-US" dirty="0">
                <a:solidFill>
                  <a:schemeClr val="tx1">
                    <a:lumMod val="75000"/>
                    <a:lumOff val="25000"/>
                  </a:schemeClr>
                </a:solidFill>
              </a:rPr>
              <a:t>Level 1 – Diploma in Health and Social Care</a:t>
            </a:r>
          </a:p>
          <a:p>
            <a:pPr fontAlgn="auto">
              <a:spcAft>
                <a:spcPts val="0"/>
              </a:spcAft>
              <a:buClr>
                <a:schemeClr val="accent1">
                  <a:lumMod val="75000"/>
                </a:schemeClr>
              </a:buClr>
              <a:buFont typeface="Wingdings" panose="05000000000000000000" pitchFamily="2" charset="2"/>
              <a:buChar char="Ø"/>
              <a:defRPr/>
            </a:pPr>
            <a:endParaRPr lang="en-GB" altLang="en-US" dirty="0">
              <a:solidFill>
                <a:schemeClr val="tx1">
                  <a:lumMod val="75000"/>
                  <a:lumOff val="25000"/>
                </a:schemeClr>
              </a:solidFill>
            </a:endParaRPr>
          </a:p>
          <a:p>
            <a:pPr fontAlgn="auto">
              <a:spcAft>
                <a:spcPts val="0"/>
              </a:spcAft>
              <a:buClr>
                <a:schemeClr val="accent1">
                  <a:lumMod val="75000"/>
                </a:schemeClr>
              </a:buClr>
              <a:buFont typeface="Wingdings" panose="05000000000000000000" pitchFamily="2" charset="2"/>
              <a:buChar char="Ø"/>
              <a:defRPr/>
            </a:pPr>
            <a:r>
              <a:rPr lang="en-GB" altLang="en-US" dirty="0">
                <a:solidFill>
                  <a:schemeClr val="tx1">
                    <a:lumMod val="75000"/>
                    <a:lumOff val="25000"/>
                  </a:schemeClr>
                </a:solidFill>
              </a:rPr>
              <a:t>Level 2 – Diploma in Health and Social Care</a:t>
            </a:r>
          </a:p>
          <a:p>
            <a:pPr fontAlgn="auto">
              <a:spcAft>
                <a:spcPts val="0"/>
              </a:spcAft>
              <a:buClr>
                <a:schemeClr val="accent1">
                  <a:lumMod val="75000"/>
                </a:schemeClr>
              </a:buClr>
              <a:buFont typeface="Wingdings" panose="05000000000000000000" pitchFamily="2" charset="2"/>
              <a:buChar char="Ø"/>
              <a:defRPr/>
            </a:pPr>
            <a:endParaRPr lang="en-GB" altLang="en-US" dirty="0">
              <a:solidFill>
                <a:schemeClr val="tx1">
                  <a:lumMod val="75000"/>
                  <a:lumOff val="25000"/>
                </a:schemeClr>
              </a:solidFill>
            </a:endParaRPr>
          </a:p>
          <a:p>
            <a:pPr fontAlgn="auto">
              <a:spcAft>
                <a:spcPts val="0"/>
              </a:spcAft>
              <a:buClr>
                <a:schemeClr val="accent1">
                  <a:lumMod val="75000"/>
                </a:schemeClr>
              </a:buClr>
              <a:buFont typeface="Wingdings" panose="05000000000000000000" pitchFamily="2" charset="2"/>
              <a:buChar char="Ø"/>
              <a:defRPr/>
            </a:pPr>
            <a:r>
              <a:rPr lang="en-GB" altLang="en-US" dirty="0">
                <a:solidFill>
                  <a:schemeClr val="tx1">
                    <a:lumMod val="75000"/>
                    <a:lumOff val="25000"/>
                  </a:schemeClr>
                </a:solidFill>
              </a:rPr>
              <a:t>Level 3 – Diploma in Health </a:t>
            </a:r>
            <a:r>
              <a:rPr lang="en-GB" altLang="en-US">
                <a:solidFill>
                  <a:schemeClr val="tx1">
                    <a:lumMod val="75000"/>
                    <a:lumOff val="25000"/>
                  </a:schemeClr>
                </a:solidFill>
              </a:rPr>
              <a:t>and Social Care (Years 1 and 2)</a:t>
            </a:r>
            <a:endParaRPr lang="en-GB" altLang="en-US" dirty="0">
              <a:solidFill>
                <a:schemeClr val="tx1">
                  <a:lumMod val="75000"/>
                  <a:lumOff val="25000"/>
                </a:schemeClr>
              </a:solidFill>
            </a:endParaRPr>
          </a:p>
          <a:p>
            <a:endParaRPr lang="en-GB" dirty="0"/>
          </a:p>
        </p:txBody>
      </p:sp>
      <p:sp>
        <p:nvSpPr>
          <p:cNvPr id="4" name="Slide Number Placeholder 3"/>
          <p:cNvSpPr>
            <a:spLocks noGrp="1"/>
          </p:cNvSpPr>
          <p:nvPr>
            <p:ph type="sldNum" sz="quarter" idx="12"/>
          </p:nvPr>
        </p:nvSpPr>
        <p:spPr/>
        <p:txBody>
          <a:bodyPr/>
          <a:lstStyle/>
          <a:p>
            <a:fld id="{AE74993A-4688-4018-8B96-A72AEDA99968}" type="slidenum">
              <a:rPr lang="en-GB" smtClean="0"/>
              <a:t>3</a:t>
            </a:fld>
            <a:endParaRPr lang="en-GB"/>
          </a:p>
        </p:txBody>
      </p:sp>
      <p:pic>
        <p:nvPicPr>
          <p:cNvPr id="1026" name="Picture 2" descr="Get ready to take o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0861" y="3053004"/>
            <a:ext cx="4029247" cy="2266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Tree>
    <p:extLst>
      <p:ext uri="{BB962C8B-B14F-4D97-AF65-F5344CB8AC3E}">
        <p14:creationId xmlns:p14="http://schemas.microsoft.com/office/powerpoint/2010/main" val="350057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4800" b="1" dirty="0">
                <a:solidFill>
                  <a:schemeClr val="accent1">
                    <a:lumMod val="75000"/>
                  </a:schemeClr>
                </a:solidFill>
              </a:rPr>
              <a:t>High expectations leads to your success</a:t>
            </a:r>
            <a:endParaRPr lang="en-GB" sz="4800" b="1" dirty="0"/>
          </a:p>
        </p:txBody>
      </p:sp>
      <p:sp>
        <p:nvSpPr>
          <p:cNvPr id="4" name="Slide Number Placeholder 3"/>
          <p:cNvSpPr>
            <a:spLocks noGrp="1"/>
          </p:cNvSpPr>
          <p:nvPr>
            <p:ph type="sldNum" sz="quarter" idx="12"/>
          </p:nvPr>
        </p:nvSpPr>
        <p:spPr/>
        <p:txBody>
          <a:bodyPr/>
          <a:lstStyle/>
          <a:p>
            <a:fld id="{AE74993A-4688-4018-8B96-A72AEDA99968}" type="slidenum">
              <a:rPr lang="en-GB" smtClean="0"/>
              <a:t>4</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
        <p:nvSpPr>
          <p:cNvPr id="7" name="Content Placeholder 6"/>
          <p:cNvSpPr>
            <a:spLocks noGrp="1"/>
          </p:cNvSpPr>
          <p:nvPr>
            <p:ph idx="1"/>
          </p:nvPr>
        </p:nvSpPr>
        <p:spPr/>
        <p:txBody>
          <a:bodyPr/>
          <a:lstStyle/>
          <a:p>
            <a:r>
              <a:rPr lang="en-GB" altLang="en-US" dirty="0"/>
              <a:t>Excellent attendance</a:t>
            </a:r>
          </a:p>
          <a:p>
            <a:r>
              <a:rPr lang="en-GB" altLang="en-US" dirty="0"/>
              <a:t>Excellent punctuality</a:t>
            </a:r>
          </a:p>
          <a:p>
            <a:r>
              <a:rPr lang="en-GB" altLang="en-US" dirty="0"/>
              <a:t>Professional attitudes modelling professional behaviour. </a:t>
            </a:r>
          </a:p>
          <a:p>
            <a:r>
              <a:rPr lang="en-GB" altLang="en-US" dirty="0"/>
              <a:t>Supporting outstanding work placement </a:t>
            </a:r>
          </a:p>
          <a:p>
            <a:r>
              <a:rPr lang="en-GB" altLang="en-US" dirty="0"/>
              <a:t>Respect Individuality and value diversity </a:t>
            </a:r>
          </a:p>
          <a:p>
            <a:r>
              <a:rPr lang="en-GB" altLang="en-US" dirty="0"/>
              <a:t>Positive attitude</a:t>
            </a:r>
          </a:p>
          <a:p>
            <a:r>
              <a:rPr lang="en-GB" altLang="en-US" dirty="0"/>
              <a:t>A vocational interest in caring for others.</a:t>
            </a:r>
          </a:p>
          <a:p>
            <a:endParaRPr lang="en-GB" dirty="0"/>
          </a:p>
        </p:txBody>
      </p:sp>
      <p:pic>
        <p:nvPicPr>
          <p:cNvPr id="10" name="Picture 9" descr="Red Rosette Ribbon PNG Clipar Image | Gallery Yopriceville - High ..."/>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237523">
            <a:off x="9325674" y="2097031"/>
            <a:ext cx="2039390" cy="2739266"/>
          </a:xfrm>
          <a:prstGeom prst="rect">
            <a:avLst/>
          </a:prstGeom>
          <a:noFill/>
          <a:ln>
            <a:noFill/>
          </a:ln>
        </p:spPr>
      </p:pic>
    </p:spTree>
    <p:extLst>
      <p:ext uri="{BB962C8B-B14F-4D97-AF65-F5344CB8AC3E}">
        <p14:creationId xmlns:p14="http://schemas.microsoft.com/office/powerpoint/2010/main" val="65576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solidFill>
                  <a:srgbClr val="0070C0"/>
                </a:solidFill>
              </a:rPr>
              <a:t>Our 16-18 Course offers: </a:t>
            </a:r>
          </a:p>
        </p:txBody>
      </p:sp>
      <p:sp>
        <p:nvSpPr>
          <p:cNvPr id="4" name="Slide Number Placeholder 3"/>
          <p:cNvSpPr>
            <a:spLocks noGrp="1"/>
          </p:cNvSpPr>
          <p:nvPr>
            <p:ph type="sldNum" sz="quarter" idx="12"/>
          </p:nvPr>
        </p:nvSpPr>
        <p:spPr/>
        <p:txBody>
          <a:bodyPr/>
          <a:lstStyle/>
          <a:p>
            <a:fld id="{AE74993A-4688-4018-8B96-A72AEDA99968}" type="slidenum">
              <a:rPr lang="en-GB" smtClean="0"/>
              <a:t>5</a:t>
            </a:fld>
            <a:endParaRPr lang="en-GB" dirty="0"/>
          </a:p>
        </p:txBody>
      </p:sp>
      <p:sp>
        <p:nvSpPr>
          <p:cNvPr id="5" name="Rectangle 4"/>
          <p:cNvSpPr/>
          <p:nvPr/>
        </p:nvSpPr>
        <p:spPr>
          <a:xfrm>
            <a:off x="5974813" y="2520778"/>
            <a:ext cx="1809944" cy="369332"/>
          </a:xfrm>
          <a:prstGeom prst="rect">
            <a:avLst/>
          </a:prstGeom>
        </p:spPr>
        <p:txBody>
          <a:bodyPr wrap="square">
            <a:spAutoFit/>
          </a:bodyPr>
          <a:lstStyle/>
          <a:p>
            <a:r>
              <a:rPr lang="en-GB" dirty="0">
                <a:solidFill>
                  <a:srgbClr val="000000"/>
                </a:solidFill>
                <a:latin typeface="Times New Roman" panose="02020603050405020304" pitchFamily="18" charset="0"/>
              </a:rPr>
              <a:t> </a:t>
            </a:r>
            <a:endParaRPr lang="en-GB" dirty="0"/>
          </a:p>
        </p:txBody>
      </p:sp>
      <p:sp>
        <p:nvSpPr>
          <p:cNvPr id="6" name="Rectangle 5"/>
          <p:cNvSpPr/>
          <p:nvPr/>
        </p:nvSpPr>
        <p:spPr>
          <a:xfrm>
            <a:off x="555567" y="4830456"/>
            <a:ext cx="5183492" cy="10302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L3 Diploma in Health and </a:t>
            </a:r>
          </a:p>
          <a:p>
            <a:pPr algn="ctr"/>
            <a:r>
              <a:rPr lang="en-GB" sz="2400" b="1" dirty="0">
                <a:latin typeface="Arial" panose="020B0604020202020204" pitchFamily="34" charset="0"/>
                <a:cs typeface="Arial" panose="020B0604020202020204" pitchFamily="34" charset="0"/>
              </a:rPr>
              <a:t>Social Care</a:t>
            </a:r>
          </a:p>
        </p:txBody>
      </p:sp>
      <p:sp>
        <p:nvSpPr>
          <p:cNvPr id="7" name="Rectangle 6"/>
          <p:cNvSpPr/>
          <p:nvPr/>
        </p:nvSpPr>
        <p:spPr>
          <a:xfrm>
            <a:off x="555567" y="3143682"/>
            <a:ext cx="5183492" cy="1105863"/>
          </a:xfrm>
          <a:prstGeom prst="rect">
            <a:avLst/>
          </a:prstGeom>
          <a:solidFill>
            <a:srgbClr val="E80554"/>
          </a:solidFill>
          <a:ln>
            <a:solidFill>
              <a:srgbClr val="E805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L2 Diploma in Health and </a:t>
            </a:r>
          </a:p>
          <a:p>
            <a:pPr algn="ctr"/>
            <a:r>
              <a:rPr lang="en-GB" sz="2400" b="1" dirty="0">
                <a:latin typeface="Arial" panose="020B0604020202020204" pitchFamily="34" charset="0"/>
                <a:cs typeface="Arial" panose="020B0604020202020204" pitchFamily="34" charset="0"/>
              </a:rPr>
              <a:t>Social Care</a:t>
            </a:r>
          </a:p>
        </p:txBody>
      </p:sp>
      <p:sp>
        <p:nvSpPr>
          <p:cNvPr id="8" name="Rectangle 7"/>
          <p:cNvSpPr/>
          <p:nvPr/>
        </p:nvSpPr>
        <p:spPr>
          <a:xfrm>
            <a:off x="555567" y="1512406"/>
            <a:ext cx="5183492" cy="1030686"/>
          </a:xfrm>
          <a:prstGeom prst="rect">
            <a:avLst/>
          </a:prstGeom>
          <a:solidFill>
            <a:srgbClr val="62549F"/>
          </a:solidFill>
          <a:ln>
            <a:solidFill>
              <a:srgbClr val="6254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L1 Diploma in Health and </a:t>
            </a:r>
          </a:p>
          <a:p>
            <a:pPr algn="ctr"/>
            <a:r>
              <a:rPr lang="en-GB" sz="2400" b="1" dirty="0">
                <a:latin typeface="Arial" panose="020B0604020202020204" pitchFamily="34" charset="0"/>
                <a:cs typeface="Arial" panose="020B0604020202020204" pitchFamily="34" charset="0"/>
              </a:rPr>
              <a:t>Social Care</a:t>
            </a:r>
          </a:p>
        </p:txBody>
      </p:sp>
      <p:sp>
        <p:nvSpPr>
          <p:cNvPr id="10" name="Rectangle 9"/>
          <p:cNvSpPr/>
          <p:nvPr/>
        </p:nvSpPr>
        <p:spPr>
          <a:xfrm>
            <a:off x="6170308" y="2949273"/>
            <a:ext cx="5183492" cy="1587380"/>
          </a:xfrm>
          <a:prstGeom prst="rect">
            <a:avLst/>
          </a:prstGeom>
          <a:solidFill>
            <a:srgbClr val="F88C20"/>
          </a:solidFill>
          <a:ln>
            <a:solidFill>
              <a:srgbClr val="F8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tx1"/>
                </a:solidFill>
                <a:latin typeface="+mj-lt"/>
                <a:cs typeface="Arial" panose="020B0604020202020204" pitchFamily="34" charset="0"/>
              </a:rPr>
              <a:t>The course is portfolio based.  It gives you an introduction to HSC and the wide range of jobs available as well as an opportunity to move to Level 3 and progress to university. you will study a range of units including :Communications,  Equality and  Diversity, Health and Safety, as well as a range of units including Nutrition, Dementia Awareness, Stoke Awareness and Research Project.</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
        <p:nvSpPr>
          <p:cNvPr id="12" name="Rectangle 11"/>
          <p:cNvSpPr/>
          <p:nvPr/>
        </p:nvSpPr>
        <p:spPr>
          <a:xfrm>
            <a:off x="6170308" y="1435505"/>
            <a:ext cx="5183492" cy="1281191"/>
          </a:xfrm>
          <a:prstGeom prst="rect">
            <a:avLst/>
          </a:prstGeom>
          <a:solidFill>
            <a:srgbClr val="F88C20"/>
          </a:solidFill>
          <a:ln>
            <a:solidFill>
              <a:srgbClr val="F8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tx1"/>
                </a:solidFill>
                <a:latin typeface="+mj-lt"/>
                <a:cs typeface="Arial"/>
              </a:rPr>
              <a:t>The course is portfolio based.  It gives you an introduction to HSC and the wide range of jobs available as well as an opportunity to move to Level 2 and progress. You will study a range of units including :Communications,  Equality and  Diversity, Health and Safety</a:t>
            </a:r>
          </a:p>
        </p:txBody>
      </p:sp>
      <p:sp>
        <p:nvSpPr>
          <p:cNvPr id="13" name="Rectangle 12"/>
          <p:cNvSpPr/>
          <p:nvPr/>
        </p:nvSpPr>
        <p:spPr>
          <a:xfrm>
            <a:off x="6170308" y="4768971"/>
            <a:ext cx="5183492" cy="1952504"/>
          </a:xfrm>
          <a:prstGeom prst="rect">
            <a:avLst/>
          </a:prstGeom>
          <a:solidFill>
            <a:srgbClr val="F88C20"/>
          </a:solidFill>
          <a:ln>
            <a:solidFill>
              <a:srgbClr val="F8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tx1"/>
                </a:solidFill>
                <a:latin typeface="+mj-lt"/>
              </a:rPr>
              <a:t>This course is suitable for those seeking to work professionally within the Health Sector, providing a valuable foundation for progression into Higher Education, Higher Level Apprenticeships or straight into employment. This course is an excellent choice for students interested in healthcare careers such as nursing (children, adult, mental health), midwifery, paramedic, radiography, occupational therapy, physiotherapy, laboratory technician,  public health specialist or working in health promotion.  </a:t>
            </a:r>
          </a:p>
        </p:txBody>
      </p:sp>
      <p:sp>
        <p:nvSpPr>
          <p:cNvPr id="14" name="Chevron 13"/>
          <p:cNvSpPr/>
          <p:nvPr/>
        </p:nvSpPr>
        <p:spPr>
          <a:xfrm>
            <a:off x="5615825" y="1548535"/>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Chevron 14"/>
          <p:cNvSpPr/>
          <p:nvPr/>
        </p:nvSpPr>
        <p:spPr>
          <a:xfrm>
            <a:off x="5615825" y="3223885"/>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Chevron 15"/>
          <p:cNvSpPr/>
          <p:nvPr/>
        </p:nvSpPr>
        <p:spPr>
          <a:xfrm>
            <a:off x="5615825" y="4855516"/>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Rectangle 16">
            <a:extLst>
              <a:ext uri="{FF2B5EF4-FFF2-40B4-BE49-F238E27FC236}">
                <a16:creationId xmlns:a16="http://schemas.microsoft.com/office/drawing/2014/main" id="{008386DB-DAAB-44D2-94F6-E0E40953FEDF}"/>
              </a:ext>
            </a:extLst>
          </p:cNvPr>
          <p:cNvSpPr/>
          <p:nvPr/>
        </p:nvSpPr>
        <p:spPr>
          <a:xfrm>
            <a:off x="555567" y="6085170"/>
            <a:ext cx="5183492" cy="401977"/>
          </a:xfrm>
          <a:prstGeom prst="rect">
            <a:avLst/>
          </a:prstGeom>
          <a:solidFill>
            <a:srgbClr val="FFFF00"/>
          </a:solidFill>
          <a:ln>
            <a:solidFill>
              <a:srgbClr val="F8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mj-lt"/>
                <a:cs typeface="Arial"/>
              </a:rPr>
              <a:t>A</a:t>
            </a:r>
            <a:r>
              <a:rPr lang="en-GB" sz="1400" dirty="0" err="1">
                <a:solidFill>
                  <a:schemeClr val="tx1"/>
                </a:solidFill>
                <a:latin typeface="+mj-lt"/>
                <a:cs typeface="Arial"/>
              </a:rPr>
              <a:t>ll</a:t>
            </a:r>
            <a:r>
              <a:rPr lang="en-GB" sz="1400" dirty="0">
                <a:solidFill>
                  <a:schemeClr val="tx1"/>
                </a:solidFill>
                <a:latin typeface="+mj-lt"/>
                <a:cs typeface="Arial"/>
              </a:rPr>
              <a:t> our Health and Social care courses require you have a clean, enhanced DBS check. </a:t>
            </a:r>
          </a:p>
        </p:txBody>
      </p:sp>
    </p:spTree>
    <p:extLst>
      <p:ext uri="{BB962C8B-B14F-4D97-AF65-F5344CB8AC3E}">
        <p14:creationId xmlns:p14="http://schemas.microsoft.com/office/powerpoint/2010/main" val="356839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rPr>
              <a:t>Progression – What does your course lead to:</a:t>
            </a:r>
          </a:p>
        </p:txBody>
      </p:sp>
      <p:sp>
        <p:nvSpPr>
          <p:cNvPr id="4" name="Slide Number Placeholder 3"/>
          <p:cNvSpPr>
            <a:spLocks noGrp="1"/>
          </p:cNvSpPr>
          <p:nvPr>
            <p:ph type="sldNum" sz="quarter" idx="12"/>
          </p:nvPr>
        </p:nvSpPr>
        <p:spPr/>
        <p:txBody>
          <a:bodyPr/>
          <a:lstStyle/>
          <a:p>
            <a:fld id="{AE74993A-4688-4018-8B96-A72AEDA99968}" type="slidenum">
              <a:rPr lang="en-GB" smtClean="0"/>
              <a:t>6</a:t>
            </a:fld>
            <a:endParaRPr lang="en-GB"/>
          </a:p>
        </p:txBody>
      </p:sp>
      <p:sp>
        <p:nvSpPr>
          <p:cNvPr id="5" name="Rectangle 4"/>
          <p:cNvSpPr/>
          <p:nvPr/>
        </p:nvSpPr>
        <p:spPr>
          <a:xfrm>
            <a:off x="432000" y="5153034"/>
            <a:ext cx="5183492" cy="9981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L3 Diploma in Health and Social Care</a:t>
            </a:r>
          </a:p>
        </p:txBody>
      </p:sp>
      <p:sp>
        <p:nvSpPr>
          <p:cNvPr id="6" name="Rectangle 5"/>
          <p:cNvSpPr/>
          <p:nvPr/>
        </p:nvSpPr>
        <p:spPr>
          <a:xfrm>
            <a:off x="432000" y="3393045"/>
            <a:ext cx="5183492" cy="998130"/>
          </a:xfrm>
          <a:prstGeom prst="rect">
            <a:avLst/>
          </a:prstGeom>
          <a:solidFill>
            <a:srgbClr val="E80554"/>
          </a:solidFill>
          <a:ln>
            <a:solidFill>
              <a:srgbClr val="E805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L2 Diploma in Health and Social Care</a:t>
            </a:r>
          </a:p>
        </p:txBody>
      </p:sp>
      <p:sp>
        <p:nvSpPr>
          <p:cNvPr id="7" name="Rectangle 6"/>
          <p:cNvSpPr/>
          <p:nvPr/>
        </p:nvSpPr>
        <p:spPr>
          <a:xfrm>
            <a:off x="432000" y="1712514"/>
            <a:ext cx="5183492" cy="1039348"/>
          </a:xfrm>
          <a:prstGeom prst="rect">
            <a:avLst/>
          </a:prstGeom>
          <a:solidFill>
            <a:srgbClr val="62549F"/>
          </a:solidFill>
          <a:ln>
            <a:solidFill>
              <a:srgbClr val="6254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L1 Diploma in Health and Social Care</a:t>
            </a:r>
          </a:p>
        </p:txBody>
      </p:sp>
      <p:sp>
        <p:nvSpPr>
          <p:cNvPr id="8" name="Rectangle 7"/>
          <p:cNvSpPr/>
          <p:nvPr/>
        </p:nvSpPr>
        <p:spPr>
          <a:xfrm>
            <a:off x="6018854" y="1484349"/>
            <a:ext cx="5183492" cy="1709425"/>
          </a:xfrm>
          <a:prstGeom prst="rect">
            <a:avLst/>
          </a:prstGeom>
          <a:solidFill>
            <a:srgbClr val="92C15C"/>
          </a:solidFill>
          <a:ln>
            <a:solidFill>
              <a:srgbClr val="92C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bg1"/>
                </a:solidFill>
                <a:latin typeface="+mj-lt"/>
                <a:cs typeface="Arial" panose="020B0604020202020204" pitchFamily="34" charset="0"/>
              </a:rPr>
              <a:t>Learners have a wide range of opportunities while on the Health and Social Care courses, this leads to enhanced CV’s containing a wide range of experience. </a:t>
            </a:r>
          </a:p>
          <a:p>
            <a:r>
              <a:rPr lang="en-GB" sz="1400" dirty="0">
                <a:solidFill>
                  <a:schemeClr val="bg1"/>
                </a:solidFill>
                <a:latin typeface="+mj-lt"/>
                <a:cs typeface="Arial" panose="020B0604020202020204" pitchFamily="34" charset="0"/>
              </a:rPr>
              <a:t>100% of learners applying for university gain their first choice. </a:t>
            </a:r>
          </a:p>
          <a:p>
            <a:r>
              <a:rPr lang="en-GB" sz="1400" dirty="0">
                <a:solidFill>
                  <a:schemeClr val="bg1"/>
                </a:solidFill>
                <a:latin typeface="+mj-lt"/>
                <a:cs typeface="Arial" panose="020B0604020202020204" pitchFamily="34" charset="0"/>
              </a:rPr>
              <a:t>Learners are supported and encouraged to gain work experience which is relevant to their chosen field. Outstanding feedback about learners undertaking placements in Schools and many are offered paid employment opportunities. </a:t>
            </a:r>
          </a:p>
        </p:txBody>
      </p:sp>
      <p:sp>
        <p:nvSpPr>
          <p:cNvPr id="10" name="Rectangle 9"/>
          <p:cNvSpPr/>
          <p:nvPr/>
        </p:nvSpPr>
        <p:spPr>
          <a:xfrm>
            <a:off x="6018854" y="3420143"/>
            <a:ext cx="5183492" cy="1351962"/>
          </a:xfrm>
          <a:prstGeom prst="rect">
            <a:avLst/>
          </a:prstGeom>
          <a:solidFill>
            <a:srgbClr val="92C15C"/>
          </a:solidFill>
          <a:ln>
            <a:solidFill>
              <a:srgbClr val="92C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This qualification provide the additional stretch and challenge that will support learners to progress to the next level of vocational learning. </a:t>
            </a:r>
            <a:endParaRPr lang="en-GB" sz="105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6019872" y="5135263"/>
            <a:ext cx="5183492" cy="1568441"/>
          </a:xfrm>
          <a:prstGeom prst="rect">
            <a:avLst/>
          </a:prstGeom>
          <a:solidFill>
            <a:srgbClr val="92C15C"/>
          </a:solidFill>
          <a:ln>
            <a:solidFill>
              <a:srgbClr val="92C1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This programme provides knowledge and skills that enable learners to become occupationally ready to take up employment in the health and social care sector.  This can follow either directly after achieving the qualification, or via the stepping stone of Higher Education (HE) in university or college. </a:t>
            </a:r>
            <a:endParaRPr lang="en-GB" b="1" dirty="0">
              <a:solidFill>
                <a:schemeClr val="tx1"/>
              </a:solidFill>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
        <p:nvSpPr>
          <p:cNvPr id="16" name="Chevron 13">
            <a:extLst>
              <a:ext uri="{FF2B5EF4-FFF2-40B4-BE49-F238E27FC236}">
                <a16:creationId xmlns:a16="http://schemas.microsoft.com/office/drawing/2014/main" id="{CD89B2FB-E9DA-4A12-A226-8E38A55CC294}"/>
              </a:ext>
            </a:extLst>
          </p:cNvPr>
          <p:cNvSpPr/>
          <p:nvPr/>
        </p:nvSpPr>
        <p:spPr>
          <a:xfrm>
            <a:off x="5577086" y="1760555"/>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Chevron 14">
            <a:extLst>
              <a:ext uri="{FF2B5EF4-FFF2-40B4-BE49-F238E27FC236}">
                <a16:creationId xmlns:a16="http://schemas.microsoft.com/office/drawing/2014/main" id="{266700CF-52BF-454D-9AEC-AA2D53FDD0CA}"/>
              </a:ext>
            </a:extLst>
          </p:cNvPr>
          <p:cNvSpPr/>
          <p:nvPr/>
        </p:nvSpPr>
        <p:spPr>
          <a:xfrm>
            <a:off x="5538679" y="3447909"/>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Chevron 15">
            <a:extLst>
              <a:ext uri="{FF2B5EF4-FFF2-40B4-BE49-F238E27FC236}">
                <a16:creationId xmlns:a16="http://schemas.microsoft.com/office/drawing/2014/main" id="{8569C369-92DC-46A0-9041-922C4558E677}"/>
              </a:ext>
            </a:extLst>
          </p:cNvPr>
          <p:cNvSpPr/>
          <p:nvPr/>
        </p:nvSpPr>
        <p:spPr>
          <a:xfrm>
            <a:off x="5538679" y="5153034"/>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570979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solidFill>
                  <a:srgbClr val="0070C0"/>
                </a:solidFill>
              </a:rPr>
              <a:t>Our 19+ Course offers: </a:t>
            </a:r>
          </a:p>
        </p:txBody>
      </p:sp>
      <p:sp>
        <p:nvSpPr>
          <p:cNvPr id="4" name="Slide Number Placeholder 3"/>
          <p:cNvSpPr>
            <a:spLocks noGrp="1"/>
          </p:cNvSpPr>
          <p:nvPr>
            <p:ph type="sldNum" sz="quarter" idx="12"/>
          </p:nvPr>
        </p:nvSpPr>
        <p:spPr/>
        <p:txBody>
          <a:bodyPr/>
          <a:lstStyle/>
          <a:p>
            <a:fld id="{AE74993A-4688-4018-8B96-A72AEDA99968}" type="slidenum">
              <a:rPr lang="en-GB" smtClean="0"/>
              <a:t>7</a:t>
            </a:fld>
            <a:endParaRPr lang="en-GB" dirty="0"/>
          </a:p>
        </p:txBody>
      </p:sp>
      <p:sp>
        <p:nvSpPr>
          <p:cNvPr id="5" name="Rectangle 4"/>
          <p:cNvSpPr/>
          <p:nvPr/>
        </p:nvSpPr>
        <p:spPr>
          <a:xfrm>
            <a:off x="5974813" y="2520778"/>
            <a:ext cx="1809944" cy="369332"/>
          </a:xfrm>
          <a:prstGeom prst="rect">
            <a:avLst/>
          </a:prstGeom>
        </p:spPr>
        <p:txBody>
          <a:bodyPr wrap="square">
            <a:spAutoFit/>
          </a:bodyPr>
          <a:lstStyle/>
          <a:p>
            <a:r>
              <a:rPr lang="en-GB" dirty="0">
                <a:solidFill>
                  <a:srgbClr val="000000"/>
                </a:solidFill>
                <a:latin typeface="Times New Roman" panose="02020603050405020304" pitchFamily="18" charset="0"/>
              </a:rPr>
              <a:t> </a:t>
            </a:r>
            <a:endParaRPr lang="en-GB" dirty="0"/>
          </a:p>
        </p:txBody>
      </p:sp>
      <p:sp>
        <p:nvSpPr>
          <p:cNvPr id="7" name="Rectangle 6"/>
          <p:cNvSpPr/>
          <p:nvPr/>
        </p:nvSpPr>
        <p:spPr>
          <a:xfrm>
            <a:off x="507062" y="4569257"/>
            <a:ext cx="5183492" cy="1105863"/>
          </a:xfrm>
          <a:prstGeom prst="rect">
            <a:avLst/>
          </a:prstGeom>
          <a:solidFill>
            <a:srgbClr val="E80554"/>
          </a:solidFill>
          <a:ln>
            <a:solidFill>
              <a:srgbClr val="E805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L2 Diploma in Health and </a:t>
            </a:r>
          </a:p>
          <a:p>
            <a:pPr algn="ctr"/>
            <a:r>
              <a:rPr lang="en-GB" sz="2400" b="1" dirty="0">
                <a:latin typeface="Arial" panose="020B0604020202020204" pitchFamily="34" charset="0"/>
                <a:cs typeface="Arial" panose="020B0604020202020204" pitchFamily="34" charset="0"/>
              </a:rPr>
              <a:t>Social Care</a:t>
            </a:r>
          </a:p>
        </p:txBody>
      </p:sp>
      <p:sp>
        <p:nvSpPr>
          <p:cNvPr id="8" name="Rectangle 7"/>
          <p:cNvSpPr/>
          <p:nvPr/>
        </p:nvSpPr>
        <p:spPr>
          <a:xfrm>
            <a:off x="555567" y="1512406"/>
            <a:ext cx="5183492" cy="1030686"/>
          </a:xfrm>
          <a:prstGeom prst="rect">
            <a:avLst/>
          </a:prstGeom>
          <a:solidFill>
            <a:srgbClr val="62549F"/>
          </a:solidFill>
          <a:ln>
            <a:solidFill>
              <a:srgbClr val="6254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latin typeface="Arial" panose="020B0604020202020204" pitchFamily="34" charset="0"/>
              <a:cs typeface="Arial" panose="020B0604020202020204" pitchFamily="34" charset="0"/>
            </a:endParaRPr>
          </a:p>
          <a:p>
            <a:pPr algn="ctr"/>
            <a:endParaRPr lang="en-GB" sz="2400" b="1"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L1 Diploma in Health and </a:t>
            </a:r>
          </a:p>
          <a:p>
            <a:pPr algn="ctr"/>
            <a:r>
              <a:rPr lang="en-GB" sz="2400" b="1" dirty="0">
                <a:latin typeface="Arial" panose="020B0604020202020204" pitchFamily="34" charset="0"/>
                <a:cs typeface="Arial" panose="020B0604020202020204" pitchFamily="34" charset="0"/>
              </a:rPr>
              <a:t>Social Care</a:t>
            </a:r>
          </a:p>
          <a:p>
            <a:pPr algn="ctr"/>
            <a:endParaRPr lang="en-GB" sz="2400" b="1" dirty="0">
              <a:latin typeface="Arial" panose="020B0604020202020204" pitchFamily="34" charset="0"/>
              <a:cs typeface="Arial" panose="020B0604020202020204" pitchFamily="34" charset="0"/>
            </a:endParaRPr>
          </a:p>
          <a:p>
            <a:pPr algn="ctr"/>
            <a:endParaRPr lang="en-GB" sz="2400" b="1" dirty="0">
              <a:latin typeface="Arial" panose="020B0604020202020204" pitchFamily="34" charset="0"/>
              <a:cs typeface="Arial" panose="020B0604020202020204" pitchFamily="34" charset="0"/>
            </a:endParaRPr>
          </a:p>
        </p:txBody>
      </p:sp>
      <p:sp>
        <p:nvSpPr>
          <p:cNvPr id="10" name="Rectangle 9"/>
          <p:cNvSpPr/>
          <p:nvPr/>
        </p:nvSpPr>
        <p:spPr>
          <a:xfrm>
            <a:off x="6170308" y="4121268"/>
            <a:ext cx="5183492" cy="2235081"/>
          </a:xfrm>
          <a:prstGeom prst="rect">
            <a:avLst/>
          </a:prstGeom>
          <a:solidFill>
            <a:srgbClr val="F88C20"/>
          </a:solidFill>
          <a:ln>
            <a:solidFill>
              <a:srgbClr val="F8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mj-lt"/>
                <a:cs typeface="Arial" panose="020B0604020202020204" pitchFamily="34" charset="0"/>
              </a:rPr>
              <a:t>The course is portfolio based.  It gives you an introduction to HSC and the wide range of jobs available as well as an opportunity to move to Level 3 and progress to university. you will study a range of units including :Communications,  Equality and  Diversity, Health and Safety, as well as a range of units including Nutrition, Dementia Awareness, Stoke Awareness and Research Project.</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
        <p:nvSpPr>
          <p:cNvPr id="12" name="Rectangle 11"/>
          <p:cNvSpPr/>
          <p:nvPr/>
        </p:nvSpPr>
        <p:spPr>
          <a:xfrm>
            <a:off x="6170308" y="1500065"/>
            <a:ext cx="5183492" cy="1791113"/>
          </a:xfrm>
          <a:prstGeom prst="rect">
            <a:avLst/>
          </a:prstGeom>
          <a:solidFill>
            <a:srgbClr val="F88C20"/>
          </a:solidFill>
          <a:ln>
            <a:solidFill>
              <a:srgbClr val="F8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mj-lt"/>
                <a:cs typeface="Arial" panose="020B0604020202020204" pitchFamily="34" charset="0"/>
              </a:rPr>
              <a:t>The course is portfolio based.  It gives you an introduction to HSC and the wide range of jobs available as well as an opportunity to move to Level 2 and progress. You will study a range of units including :Communications,  Equality and  Diversity, Health and Safety</a:t>
            </a:r>
            <a:endParaRPr lang="en-GB" sz="3200" dirty="0">
              <a:solidFill>
                <a:schemeClr val="tx1"/>
              </a:solidFill>
              <a:latin typeface="+mj-lt"/>
              <a:cs typeface="Arial" panose="020B0604020202020204" pitchFamily="34" charset="0"/>
            </a:endParaRPr>
          </a:p>
        </p:txBody>
      </p:sp>
      <p:sp>
        <p:nvSpPr>
          <p:cNvPr id="14" name="Chevron 13"/>
          <p:cNvSpPr/>
          <p:nvPr/>
        </p:nvSpPr>
        <p:spPr>
          <a:xfrm>
            <a:off x="5601729" y="1554815"/>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Chevron 14"/>
          <p:cNvSpPr/>
          <p:nvPr/>
        </p:nvSpPr>
        <p:spPr>
          <a:xfrm>
            <a:off x="5615825" y="4650555"/>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866514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solidFill>
                  <a:srgbClr val="0070C0"/>
                </a:solidFill>
              </a:rPr>
              <a:t>Our 19+ Course offers: </a:t>
            </a:r>
          </a:p>
        </p:txBody>
      </p:sp>
      <p:sp>
        <p:nvSpPr>
          <p:cNvPr id="4" name="Slide Number Placeholder 3"/>
          <p:cNvSpPr>
            <a:spLocks noGrp="1"/>
          </p:cNvSpPr>
          <p:nvPr>
            <p:ph type="sldNum" sz="quarter" idx="12"/>
          </p:nvPr>
        </p:nvSpPr>
        <p:spPr/>
        <p:txBody>
          <a:bodyPr/>
          <a:lstStyle/>
          <a:p>
            <a:fld id="{AE74993A-4688-4018-8B96-A72AEDA99968}" type="slidenum">
              <a:rPr lang="en-GB" smtClean="0"/>
              <a:t>8</a:t>
            </a:fld>
            <a:endParaRPr lang="en-GB" dirty="0"/>
          </a:p>
        </p:txBody>
      </p:sp>
      <p:sp>
        <p:nvSpPr>
          <p:cNvPr id="5" name="Rectangle 4"/>
          <p:cNvSpPr/>
          <p:nvPr/>
        </p:nvSpPr>
        <p:spPr>
          <a:xfrm>
            <a:off x="5974813" y="2520778"/>
            <a:ext cx="1809944" cy="369332"/>
          </a:xfrm>
          <a:prstGeom prst="rect">
            <a:avLst/>
          </a:prstGeom>
        </p:spPr>
        <p:txBody>
          <a:bodyPr wrap="square">
            <a:spAutoFit/>
          </a:bodyPr>
          <a:lstStyle/>
          <a:p>
            <a:r>
              <a:rPr lang="en-GB" dirty="0">
                <a:solidFill>
                  <a:srgbClr val="000000"/>
                </a:solidFill>
                <a:latin typeface="Times New Roman" panose="02020603050405020304" pitchFamily="18" charset="0"/>
              </a:rPr>
              <a:t> </a:t>
            </a:r>
            <a:endParaRPr lang="en-GB" dirty="0"/>
          </a:p>
        </p:txBody>
      </p:sp>
      <p:sp>
        <p:nvSpPr>
          <p:cNvPr id="6" name="Rectangle 5"/>
          <p:cNvSpPr/>
          <p:nvPr/>
        </p:nvSpPr>
        <p:spPr>
          <a:xfrm>
            <a:off x="607708" y="1492716"/>
            <a:ext cx="5183492" cy="9056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Aft>
                <a:spcPts val="0"/>
              </a:spcAft>
              <a:buClr>
                <a:schemeClr val="accent1">
                  <a:lumMod val="75000"/>
                </a:schemeClr>
              </a:buClr>
              <a:defRPr/>
            </a:pPr>
            <a:r>
              <a:rPr lang="en-GB" sz="2400" b="1" dirty="0">
                <a:latin typeface="Arial" panose="020B0604020202020204" pitchFamily="34" charset="0"/>
                <a:cs typeface="Arial" panose="020B0604020202020204" pitchFamily="34" charset="0"/>
              </a:rPr>
              <a:t>L3 Access to Nursing</a:t>
            </a:r>
            <a:endParaRPr lang="en-GB" altLang="en-US" sz="2400" dirty="0">
              <a:solidFill>
                <a:schemeClr val="tx1">
                  <a:lumMod val="75000"/>
                  <a:lumOff val="25000"/>
                </a:schemeClr>
              </a:solidFill>
            </a:endParaRPr>
          </a:p>
          <a:p>
            <a:pPr algn="ctr">
              <a:spcAft>
                <a:spcPts val="0"/>
              </a:spcAft>
              <a:buClr>
                <a:srgbClr val="0B5394"/>
              </a:buClr>
              <a:defRPr/>
            </a:pPr>
            <a:endParaRPr lang="en-GB" sz="2400" b="1"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
        <p:nvSpPr>
          <p:cNvPr id="13" name="Rectangle 12"/>
          <p:cNvSpPr/>
          <p:nvPr/>
        </p:nvSpPr>
        <p:spPr>
          <a:xfrm>
            <a:off x="6505603" y="4271901"/>
            <a:ext cx="5183492" cy="2635551"/>
          </a:xfrm>
          <a:prstGeom prst="rect">
            <a:avLst/>
          </a:prstGeom>
          <a:solidFill>
            <a:srgbClr val="F88C20"/>
          </a:solidFill>
          <a:ln>
            <a:solidFill>
              <a:srgbClr val="F8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dirty="0">
                <a:solidFill>
                  <a:schemeClr val="tx1"/>
                </a:solidFill>
                <a:cs typeface="Arial" panose="020B0604020202020204" pitchFamily="34" charset="0"/>
              </a:rPr>
              <a:t>This is a very recognised route to becoming a professional counsellor. These are part time evening courses delivered by a team of practising counsellors with extensive teaching and expertise. These courses comprise a mixed of academic and practical sessions in order to develop skills  in counselling. On completion of the Level 4 </a:t>
            </a:r>
            <a:r>
              <a:rPr lang="en-GB" dirty="0">
                <a:solidFill>
                  <a:schemeClr val="tx1"/>
                </a:solidFill>
              </a:rPr>
              <a:t>learners have  the knowledge, skills and competencies to work as a therapeutic counsellor in an agency context.</a:t>
            </a:r>
            <a:endParaRPr lang="en-GB" sz="1000" dirty="0">
              <a:solidFill>
                <a:schemeClr val="tx1"/>
              </a:solidFill>
              <a:latin typeface="Arial" panose="020B0604020202020204" pitchFamily="34" charset="0"/>
              <a:cs typeface="Arial" panose="020B0604020202020204" pitchFamily="34" charset="0"/>
            </a:endParaRPr>
          </a:p>
        </p:txBody>
      </p:sp>
      <p:sp>
        <p:nvSpPr>
          <p:cNvPr id="16" name="Chevron 15"/>
          <p:cNvSpPr/>
          <p:nvPr/>
        </p:nvSpPr>
        <p:spPr>
          <a:xfrm>
            <a:off x="5703540" y="1458002"/>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Rectangle 16"/>
          <p:cNvSpPr/>
          <p:nvPr/>
        </p:nvSpPr>
        <p:spPr>
          <a:xfrm>
            <a:off x="607708" y="4271901"/>
            <a:ext cx="5183492" cy="1030686"/>
          </a:xfrm>
          <a:prstGeom prst="rect">
            <a:avLst/>
          </a:prstGeom>
          <a:solidFill>
            <a:srgbClr val="62549F"/>
          </a:solidFill>
          <a:ln>
            <a:solidFill>
              <a:srgbClr val="6254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CPCAB Counselling Programmes: L2, L3, L4 (Epping)</a:t>
            </a:r>
          </a:p>
        </p:txBody>
      </p:sp>
      <p:sp>
        <p:nvSpPr>
          <p:cNvPr id="18" name="Chevron 17"/>
          <p:cNvSpPr/>
          <p:nvPr/>
        </p:nvSpPr>
        <p:spPr>
          <a:xfrm>
            <a:off x="5734725" y="4269027"/>
            <a:ext cx="480175" cy="943266"/>
          </a:xfrm>
          <a:prstGeom prst="chevro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Rectangle 18"/>
          <p:cNvSpPr/>
          <p:nvPr/>
        </p:nvSpPr>
        <p:spPr>
          <a:xfrm>
            <a:off x="6556218" y="1492716"/>
            <a:ext cx="5183492" cy="2105577"/>
          </a:xfrm>
          <a:prstGeom prst="rect">
            <a:avLst/>
          </a:prstGeom>
          <a:solidFill>
            <a:srgbClr val="F88C20"/>
          </a:solidFill>
          <a:ln>
            <a:solidFill>
              <a:srgbClr val="F8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The Access Diploma will help learners to build on existing skills and provide a good grounding for further academic study. Progression routes include:</a:t>
            </a:r>
          </a:p>
          <a:p>
            <a:r>
              <a:rPr lang="en-GB" dirty="0">
                <a:solidFill>
                  <a:schemeClr val="tx1"/>
                </a:solidFill>
              </a:rPr>
              <a:t>Higher education programmes in adult nursing, mental health nursing, paramedic science, radiography, social work, psychology, public health, occupational therapy and other healthcare careers.</a:t>
            </a:r>
            <a:r>
              <a:rPr lang="en-GB" dirty="0"/>
              <a:t> </a:t>
            </a:r>
          </a:p>
          <a:p>
            <a:endParaRPr lang="en-GB" sz="1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8754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1">
                    <a:lumMod val="75000"/>
                  </a:schemeClr>
                </a:solidFill>
              </a:rPr>
              <a:t>What kind of things do we in Health </a:t>
            </a:r>
            <a:br>
              <a:rPr lang="en-GB" b="1" dirty="0">
                <a:solidFill>
                  <a:schemeClr val="accent1">
                    <a:lumMod val="75000"/>
                  </a:schemeClr>
                </a:solidFill>
              </a:rPr>
            </a:br>
            <a:r>
              <a:rPr lang="en-GB" b="1" dirty="0">
                <a:solidFill>
                  <a:schemeClr val="accent1">
                    <a:lumMod val="75000"/>
                  </a:schemeClr>
                </a:solidFill>
              </a:rPr>
              <a:t>and Social care ? </a:t>
            </a:r>
          </a:p>
        </p:txBody>
      </p:sp>
      <p:sp>
        <p:nvSpPr>
          <p:cNvPr id="3" name="Content Placeholder 2"/>
          <p:cNvSpPr>
            <a:spLocks noGrp="1"/>
          </p:cNvSpPr>
          <p:nvPr>
            <p:ph idx="1"/>
          </p:nvPr>
        </p:nvSpPr>
        <p:spPr>
          <a:xfrm>
            <a:off x="627663" y="1847850"/>
            <a:ext cx="10515600" cy="4351338"/>
          </a:xfrm>
        </p:spPr>
        <p:txBody>
          <a:bodyPr/>
          <a:lstStyle/>
          <a:p>
            <a:r>
              <a:rPr lang="en-GB" dirty="0"/>
              <a:t>Trips and visits</a:t>
            </a:r>
          </a:p>
          <a:p>
            <a:r>
              <a:rPr lang="en-GB" dirty="0"/>
              <a:t>Practical lessons –resources </a:t>
            </a:r>
          </a:p>
          <a:p>
            <a:r>
              <a:rPr lang="en-GB" dirty="0"/>
              <a:t>Have Guest speakers come in</a:t>
            </a:r>
          </a:p>
          <a:p>
            <a:r>
              <a:rPr lang="en-GB" dirty="0"/>
              <a:t>Attend Conferences and exhibitions </a:t>
            </a:r>
          </a:p>
          <a:p>
            <a:pPr marL="0" indent="0">
              <a:buNone/>
            </a:pPr>
            <a:r>
              <a:rPr lang="en-GB" sz="3200" dirty="0">
                <a:solidFill>
                  <a:schemeClr val="accent1">
                    <a:lumMod val="75000"/>
                  </a:schemeClr>
                </a:solidFill>
              </a:rPr>
              <a:t>In class you will also:</a:t>
            </a:r>
          </a:p>
          <a:p>
            <a:r>
              <a:rPr lang="en-GB" dirty="0"/>
              <a:t>Complete assignments and other fun tasks</a:t>
            </a:r>
          </a:p>
          <a:p>
            <a:r>
              <a:rPr lang="en-GB" dirty="0"/>
              <a:t>Carry out team projects</a:t>
            </a:r>
          </a:p>
          <a:p>
            <a:r>
              <a:rPr lang="en-GB" dirty="0"/>
              <a:t>Plan activities </a:t>
            </a:r>
          </a:p>
          <a:p>
            <a:endParaRPr lang="en-GB" dirty="0"/>
          </a:p>
          <a:p>
            <a:endParaRPr lang="en-GB" dirty="0"/>
          </a:p>
        </p:txBody>
      </p:sp>
      <p:sp>
        <p:nvSpPr>
          <p:cNvPr id="4" name="Slide Number Placeholder 3"/>
          <p:cNvSpPr>
            <a:spLocks noGrp="1"/>
          </p:cNvSpPr>
          <p:nvPr>
            <p:ph type="sldNum" sz="quarter" idx="12"/>
          </p:nvPr>
        </p:nvSpPr>
        <p:spPr/>
        <p:txBody>
          <a:bodyPr/>
          <a:lstStyle/>
          <a:p>
            <a:fld id="{AE74993A-4688-4018-8B96-A72AEDA99968}" type="slidenum">
              <a:rPr lang="en-GB" smtClean="0"/>
              <a:t>9</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7372" y="185738"/>
            <a:ext cx="2452098" cy="633370"/>
          </a:xfrm>
          <a:prstGeom prst="rect">
            <a:avLst/>
          </a:prstGeom>
        </p:spPr>
      </p:pic>
    </p:spTree>
    <p:extLst>
      <p:ext uri="{BB962C8B-B14F-4D97-AF65-F5344CB8AC3E}">
        <p14:creationId xmlns:p14="http://schemas.microsoft.com/office/powerpoint/2010/main" val="628685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elf_Registration_Enabled xmlns="d03e72dc-b9e2-4a30-818c-e24907b7e696" xsi:nil="true"/>
    <DefaultSectionNames xmlns="d03e72dc-b9e2-4a30-818c-e24907b7e696" xsi:nil="true"/>
    <Is_Collaboration_Space_Locked xmlns="d03e72dc-b9e2-4a30-818c-e24907b7e696" xsi:nil="true"/>
    <AppVersion xmlns="d03e72dc-b9e2-4a30-818c-e24907b7e696" xsi:nil="true"/>
    <Invited_Students xmlns="d03e72dc-b9e2-4a30-818c-e24907b7e696" xsi:nil="true"/>
    <Templates xmlns="d03e72dc-b9e2-4a30-818c-e24907b7e696" xsi:nil="true"/>
    <FolderType xmlns="d03e72dc-b9e2-4a30-818c-e24907b7e696" xsi:nil="true"/>
    <Owner xmlns="d03e72dc-b9e2-4a30-818c-e24907b7e696">
      <UserInfo>
        <DisplayName/>
        <AccountId xsi:nil="true"/>
        <AccountType/>
      </UserInfo>
    </Owner>
    <Teachers xmlns="d03e72dc-b9e2-4a30-818c-e24907b7e696">
      <UserInfo>
        <DisplayName/>
        <AccountId xsi:nil="true"/>
        <AccountType/>
      </UserInfo>
    </Teachers>
    <Students xmlns="d03e72dc-b9e2-4a30-818c-e24907b7e696">
      <UserInfo>
        <DisplayName/>
        <AccountId xsi:nil="true"/>
        <AccountType/>
      </UserInfo>
    </Students>
    <Student_Groups xmlns="d03e72dc-b9e2-4a30-818c-e24907b7e696">
      <UserInfo>
        <DisplayName/>
        <AccountId xsi:nil="true"/>
        <AccountType/>
      </UserInfo>
    </Student_Groups>
    <TeamsChannelId xmlns="d03e72dc-b9e2-4a30-818c-e24907b7e696" xsi:nil="true"/>
    <IsNotebookLocked xmlns="d03e72dc-b9e2-4a30-818c-e24907b7e696" xsi:nil="true"/>
    <NotebookType xmlns="d03e72dc-b9e2-4a30-818c-e24907b7e696" xsi:nil="true"/>
    <CultureName xmlns="d03e72dc-b9e2-4a30-818c-e24907b7e696" xsi:nil="true"/>
    <Invited_Teachers xmlns="d03e72dc-b9e2-4a30-818c-e24907b7e696" xsi:nil="true"/>
    <Has_Teacher_Only_SectionGroup xmlns="d03e72dc-b9e2-4a30-818c-e24907b7e69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FD5AF464A52144A255EA2D4A741919" ma:contentTypeVersion="29" ma:contentTypeDescription="Create a new document." ma:contentTypeScope="" ma:versionID="d10b6fc2d43ca241ad87f5cd502b378d">
  <xsd:schema xmlns:xsd="http://www.w3.org/2001/XMLSchema" xmlns:xs="http://www.w3.org/2001/XMLSchema" xmlns:p="http://schemas.microsoft.com/office/2006/metadata/properties" xmlns:ns3="d03e72dc-b9e2-4a30-818c-e24907b7e696" xmlns:ns4="1e452f2f-15e6-46b6-a933-f33e03a5bfbe" targetNamespace="http://schemas.microsoft.com/office/2006/metadata/properties" ma:root="true" ma:fieldsID="fca9f5fa3dc107294d76bfdc9516f529" ns3:_="" ns4:_="">
    <xsd:import namespace="d03e72dc-b9e2-4a30-818c-e24907b7e696"/>
    <xsd:import namespace="1e452f2f-15e6-46b6-a933-f33e03a5bfb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DefaultSectionNames" minOccurs="0"/>
                <xsd:element ref="ns3:Templates"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3e72dc-b9e2-4a30-818c-e24907b7e6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NotebookType" ma:index="15" nillable="true" ma:displayName="Notebook Type" ma:internalName="NotebookType">
      <xsd:simpleType>
        <xsd:restriction base="dms:Text"/>
      </xsd:simpleType>
    </xsd:element>
    <xsd:element name="FolderType" ma:index="16" nillable="true" ma:displayName="Folder Type" ma:internalName="FolderType">
      <xsd:simpleType>
        <xsd:restriction base="dms:Text"/>
      </xsd:simpleType>
    </xsd:element>
    <xsd:element name="CultureName" ma:index="17" nillable="true" ma:displayName="Culture Name" ma:internalName="CultureName">
      <xsd:simpleType>
        <xsd:restriction base="dms:Text"/>
      </xsd:simpleType>
    </xsd:element>
    <xsd:element name="AppVersion" ma:index="18" nillable="true" ma:displayName="App Version" ma:internalName="AppVersion">
      <xsd:simpleType>
        <xsd:restriction base="dms:Text"/>
      </xsd:simpleType>
    </xsd:element>
    <xsd:element name="TeamsChannelId" ma:index="19" nillable="true" ma:displayName="Teams Channel Id" ma:internalName="TeamsChannelId">
      <xsd:simpleType>
        <xsd:restriction base="dms:Text"/>
      </xsd:simpleType>
    </xsd:element>
    <xsd:element name="Owner" ma:index="2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6" nillable="true" ma:displayName="Invited Teachers" ma:internalName="Invited_Teachers">
      <xsd:simpleType>
        <xsd:restriction base="dms:Note">
          <xsd:maxLength value="255"/>
        </xsd:restriction>
      </xsd:simpleType>
    </xsd:element>
    <xsd:element name="Invited_Students" ma:index="27" nillable="true" ma:displayName="Invited Students" ma:internalName="Invited_Students">
      <xsd:simpleType>
        <xsd:restriction base="dms:Note">
          <xsd:maxLength value="255"/>
        </xsd:restriction>
      </xsd:simpleType>
    </xsd:element>
    <xsd:element name="Self_Registration_Enabled" ma:index="28" nillable="true" ma:displayName="Self Registration Enabled" ma:internalName="Self_Registration_Enabled">
      <xsd:simpleType>
        <xsd:restriction base="dms:Boolean"/>
      </xsd:simpleType>
    </xsd:element>
    <xsd:element name="Has_Teacher_Only_SectionGroup" ma:index="29" nillable="true" ma:displayName="Has Teacher Only SectionGroup" ma:internalName="Has_Teacher_Only_SectionGroup">
      <xsd:simpleType>
        <xsd:restriction base="dms:Boolean"/>
      </xsd:simpleType>
    </xsd:element>
    <xsd:element name="Is_Collaboration_Space_Locked" ma:index="30" nillable="true" ma:displayName="Is Collaboration Space Locked" ma:internalName="Is_Collaboration_Space_Locked">
      <xsd:simpleType>
        <xsd:restriction base="dms:Boolean"/>
      </xsd:simpleType>
    </xsd:element>
    <xsd:element name="IsNotebookLocked" ma:index="31" nillable="true" ma:displayName="Is Notebook Locked" ma:internalName="IsNotebookLocked">
      <xsd:simpleType>
        <xsd:restriction base="dms:Boolean"/>
      </xsd:simpleType>
    </xsd:element>
    <xsd:element name="MediaServiceOCR" ma:index="32" nillable="true" ma:displayName="MediaServiceOCR"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452f2f-15e6-46b6-a933-f33e03a5bfb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8C6336-ADFD-4A2C-B636-36C8958FD33B}">
  <ds:schemaRefs>
    <ds:schemaRef ds:uri="http://schemas.microsoft.com/sharepoint/v3/contenttype/forms"/>
  </ds:schemaRefs>
</ds:datastoreItem>
</file>

<file path=customXml/itemProps2.xml><?xml version="1.0" encoding="utf-8"?>
<ds:datastoreItem xmlns:ds="http://schemas.openxmlformats.org/officeDocument/2006/customXml" ds:itemID="{39B368B7-C257-4BA7-9C7E-F0022E81498B}">
  <ds:schemaRefs>
    <ds:schemaRef ds:uri="http://purl.org/dc/terms/"/>
    <ds:schemaRef ds:uri="1e452f2f-15e6-46b6-a933-f33e03a5bfbe"/>
    <ds:schemaRef ds:uri="http://schemas.microsoft.com/office/2006/documentManagement/types"/>
    <ds:schemaRef ds:uri="http://schemas.microsoft.com/office/infopath/2007/PartnerControls"/>
    <ds:schemaRef ds:uri="http://purl.org/dc/elements/1.1/"/>
    <ds:schemaRef ds:uri="http://schemas.microsoft.com/office/2006/metadata/properties"/>
    <ds:schemaRef ds:uri="d03e72dc-b9e2-4a30-818c-e24907b7e696"/>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192C774-1328-44E7-B0A6-CD57D084DA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3e72dc-b9e2-4a30-818c-e24907b7e696"/>
    <ds:schemaRef ds:uri="1e452f2f-15e6-46b6-a933-f33e03a5bf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405</TotalTime>
  <Words>1512</Words>
  <Application>Microsoft Office PowerPoint</Application>
  <PresentationFormat>Widescreen</PresentationFormat>
  <Paragraphs>116</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Futura</vt:lpstr>
      <vt:lpstr>Segoe UI</vt:lpstr>
      <vt:lpstr>Times New Roman</vt:lpstr>
      <vt:lpstr>Wingdings</vt:lpstr>
      <vt:lpstr>Wingdings 3</vt:lpstr>
      <vt:lpstr>Office Theme</vt:lpstr>
      <vt:lpstr>PowerPoint Presentation</vt:lpstr>
      <vt:lpstr>Meet Our Specialist Team:</vt:lpstr>
      <vt:lpstr>16-19 Study Programme  </vt:lpstr>
      <vt:lpstr>High expectations leads to your success</vt:lpstr>
      <vt:lpstr>Our 16-18 Course offers: </vt:lpstr>
      <vt:lpstr>Progression – What does your course lead to:</vt:lpstr>
      <vt:lpstr>Our 19+ Course offers: </vt:lpstr>
      <vt:lpstr>Our 19+ Course offers: </vt:lpstr>
      <vt:lpstr>What kind of things do we in Health  and Social care ? </vt:lpstr>
      <vt:lpstr>Sustainability Conference Sheffield </vt:lpstr>
      <vt:lpstr>Health and Social Care  Students Conference – WOW World of Work.</vt:lpstr>
      <vt:lpstr>Our Volunteer Success Stories</vt:lpstr>
      <vt:lpstr>Support for you: </vt:lpstr>
      <vt:lpstr>NCC Redbridge results have improved year on year and are now a massive 7% above national average for 16-18 achievement ​ NCC Epping Forest achievement is 13.6% higher than the previous year. 16-18 results are now 3.5% over the national average.  ​ NCC Tower Hamlets has seen its highest ever set of results - now nearly 5% above national average!​ NCC Hackney has achieved its best ever overall achievement rate and is also above national average.  UCCESS</vt:lpstr>
    </vt:vector>
  </TitlesOfParts>
  <Company>New City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Abigail Sillence</dc:creator>
  <cp:lastModifiedBy>Bobbi Ehsan</cp:lastModifiedBy>
  <cp:revision>65</cp:revision>
  <dcterms:created xsi:type="dcterms:W3CDTF">2020-02-12T09:05:54Z</dcterms:created>
  <dcterms:modified xsi:type="dcterms:W3CDTF">2020-04-24T11:45:05Z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0x010100BBFD5AF464A52144A255EA2D4A741919</vt:lpwstr>
  </property>
</Properties>
</file>