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5"/>
  </p:sldMasterIdLst>
  <p:notesMasterIdLst>
    <p:notesMasterId r:id="rId18"/>
  </p:notesMasterIdLst>
  <p:sldIdLst>
    <p:sldId id="257" r:id="rId6"/>
    <p:sldId id="259" r:id="rId7"/>
    <p:sldId id="284" r:id="rId8"/>
    <p:sldId id="282" r:id="rId9"/>
    <p:sldId id="283" r:id="rId10"/>
    <p:sldId id="276" r:id="rId11"/>
    <p:sldId id="261" r:id="rId12"/>
    <p:sldId id="262" r:id="rId13"/>
    <p:sldId id="285" r:id="rId14"/>
    <p:sldId id="281" r:id="rId15"/>
    <p:sldId id="263" r:id="rId16"/>
    <p:sldId id="268" r:id="rId17"/>
  </p:sldIdLst>
  <p:sldSz cx="9144000" cy="6858000" type="screen4x3"/>
  <p:notesSz cx="6858000" cy="9144000"/>
  <p:custDataLst>
    <p:custData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718" autoAdjust="0"/>
  </p:normalViewPr>
  <p:slideViewPr>
    <p:cSldViewPr>
      <p:cViewPr varScale="1">
        <p:scale>
          <a:sx n="72" d="100"/>
          <a:sy n="72" d="100"/>
        </p:scale>
        <p:origin x="12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CFE73-4DC6-42F2-9B45-7FE47B03F2BC}" type="datetimeFigureOut">
              <a:rPr lang="en-GB" smtClean="0"/>
              <a:t>04/05/2020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36147-D31D-4663-BA21-0601C9A57DF0}" type="slidenum">
              <a:rPr lang="en-GB" smtClean="0"/>
              <a:t>‹#›</a:t>
            </a:fld>
            <a:endParaRPr lang="en-GB"/>
          </a:p>
        </p:txBody>
      </p:sp>
    </p:spTree>
    <p:extLst>
      <p:ext uri="{BB962C8B-B14F-4D97-AF65-F5344CB8AC3E}">
        <p14:creationId xmlns:p14="http://schemas.microsoft.com/office/powerpoint/2010/main" val="415548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336147-D31D-4663-BA21-0601C9A57DF0}" type="slidenum">
              <a:rPr lang="en-GB" smtClean="0"/>
              <a:t>6</a:t>
            </a:fld>
            <a:endParaRPr lang="en-GB"/>
          </a:p>
        </p:txBody>
      </p:sp>
    </p:spTree>
    <p:extLst>
      <p:ext uri="{BB962C8B-B14F-4D97-AF65-F5344CB8AC3E}">
        <p14:creationId xmlns:p14="http://schemas.microsoft.com/office/powerpoint/2010/main" val="16845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fld id="{8E31CB99-0BC6-4766-95BF-4D8C27B1C569}" type="datetime1">
              <a:rPr lang="en-US" smtClean="0"/>
              <a:t>5/4/2020</a:t>
            </a:fld>
            <a:endParaRPr lang="en-GB"/>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B1268617-2E4A-4492-A12A-E510587E01A8}" type="slidenum">
              <a:rPr lang="en-GB" smtClean="0"/>
              <a:pPr>
                <a:defRPr/>
              </a:pPr>
              <a:t>‹#›</a:t>
            </a:fld>
            <a:endParaRPr lang="en-GB"/>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944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966A83F-BCC5-4ED5-8B39-0D2B7539B606}" type="datetime1">
              <a:rPr lang="en-US" smtClean="0"/>
              <a:t>5/4/2020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BDEA138-AE73-4777-8CF4-61CB4BC83788}" type="slidenum">
              <a:rPr lang="en-GB" smtClean="0"/>
              <a:pPr>
                <a:defRPr/>
              </a:pPr>
              <a:t>‹#›</a:t>
            </a:fld>
            <a:endParaRPr lang="en-GB"/>
          </a:p>
        </p:txBody>
      </p:sp>
    </p:spTree>
    <p:extLst>
      <p:ext uri="{BB962C8B-B14F-4D97-AF65-F5344CB8AC3E}">
        <p14:creationId xmlns:p14="http://schemas.microsoft.com/office/powerpoint/2010/main" val="167970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5B781C9-226D-4189-B4E3-1673593D54DA}" type="datetime1">
              <a:rPr lang="en-US" smtClean="0"/>
              <a:t>5/4/2020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9957370-962B-469F-B5D4-49129307B130}" type="slidenum">
              <a:rPr lang="en-GB" smtClean="0"/>
              <a:pPr>
                <a:defRPr/>
              </a:pPr>
              <a:t>‹#›</a:t>
            </a:fld>
            <a:endParaRPr lang="en-GB"/>
          </a:p>
        </p:txBody>
      </p:sp>
    </p:spTree>
    <p:extLst>
      <p:ext uri="{BB962C8B-B14F-4D97-AF65-F5344CB8AC3E}">
        <p14:creationId xmlns:p14="http://schemas.microsoft.com/office/powerpoint/2010/main" val="32853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E424A1A-5D95-4960-996C-E99FBE2D6E88}" type="datetime1">
              <a:rPr lang="en-US" smtClean="0"/>
              <a:t>5/4/2020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BDD99B6-4191-4F6B-AAA7-AA9A6AED86B4}" type="slidenum">
              <a:rPr lang="en-GB" smtClean="0"/>
              <a:pPr>
                <a:defRPr/>
              </a:pPr>
              <a:t>‹#›</a:t>
            </a:fld>
            <a:endParaRPr lang="en-GB"/>
          </a:p>
        </p:txBody>
      </p:sp>
    </p:spTree>
    <p:extLst>
      <p:ext uri="{BB962C8B-B14F-4D97-AF65-F5344CB8AC3E}">
        <p14:creationId xmlns:p14="http://schemas.microsoft.com/office/powerpoint/2010/main" val="341647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fld id="{DDF53CD7-34F5-4E26-93B5-343D52C133BE}" type="datetime1">
              <a:rPr lang="en-US" smtClean="0"/>
              <a:t>5/4/2020</a:t>
            </a:fld>
            <a:endParaRPr lang="en-GB"/>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307A4A7C-7BD3-484A-A7DF-C21A67CC646F}" type="slidenum">
              <a:rPr lang="en-GB" smtClean="0"/>
              <a:pPr>
                <a:defRPr/>
              </a:pPr>
              <a:t>‹#›</a:t>
            </a:fld>
            <a:endParaRPr lang="en-GB"/>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107684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22B7506-BE56-470D-BCF3-CB0F06753E0F}" type="datetime1">
              <a:rPr lang="en-US" smtClean="0"/>
              <a:t>5/4/2020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7AE342E-0B67-4A88-92C3-5ED7F14A63E8}" type="slidenum">
              <a:rPr lang="en-GB" smtClean="0"/>
              <a:pPr>
                <a:defRPr/>
              </a:pPr>
              <a:t>‹#›</a:t>
            </a:fld>
            <a:endParaRPr lang="en-GB"/>
          </a:p>
        </p:txBody>
      </p:sp>
    </p:spTree>
    <p:extLst>
      <p:ext uri="{BB962C8B-B14F-4D97-AF65-F5344CB8AC3E}">
        <p14:creationId xmlns:p14="http://schemas.microsoft.com/office/powerpoint/2010/main" val="48760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5802477-58E7-48E3-9900-E334C5EE5303}" type="datetime1">
              <a:rPr lang="en-US" smtClean="0"/>
              <a:t>5/4/2020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42A63B03-C269-4B56-934C-F6062A6C66E2}" type="slidenum">
              <a:rPr lang="en-GB" smtClean="0"/>
              <a:pPr>
                <a:defRPr/>
              </a:pPr>
              <a:t>‹#›</a:t>
            </a:fld>
            <a:endParaRPr lang="en-GB"/>
          </a:p>
        </p:txBody>
      </p:sp>
    </p:spTree>
    <p:extLst>
      <p:ext uri="{BB962C8B-B14F-4D97-AF65-F5344CB8AC3E}">
        <p14:creationId xmlns:p14="http://schemas.microsoft.com/office/powerpoint/2010/main" val="286449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968EC0C-65C2-488D-9D3F-0A95BEF429CE}" type="datetime1">
              <a:rPr lang="en-US" smtClean="0"/>
              <a:t>5/4/2020</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CDC82FC-6217-4402-9D42-0DA36686211C}" type="slidenum">
              <a:rPr lang="en-GB" smtClean="0"/>
              <a:pPr>
                <a:defRPr/>
              </a:pPr>
              <a:t>‹#›</a:t>
            </a:fld>
            <a:endParaRPr lang="en-GB"/>
          </a:p>
        </p:txBody>
      </p:sp>
    </p:spTree>
    <p:extLst>
      <p:ext uri="{BB962C8B-B14F-4D97-AF65-F5344CB8AC3E}">
        <p14:creationId xmlns:p14="http://schemas.microsoft.com/office/powerpoint/2010/main" val="34092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4B58CE-D9A1-4D07-9CD3-32B48264F64F}" type="datetime1">
              <a:rPr lang="en-US" smtClean="0"/>
              <a:t>5/4/2020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4280CB40-9EF1-45DD-8104-AAF405E4EAB7}" type="slidenum">
              <a:rPr lang="en-GB" smtClean="0"/>
              <a:pPr>
                <a:defRPr/>
              </a:pPr>
              <a:t>‹#›</a:t>
            </a:fld>
            <a:endParaRPr lang="en-GB"/>
          </a:p>
        </p:txBody>
      </p:sp>
    </p:spTree>
    <p:extLst>
      <p:ext uri="{BB962C8B-B14F-4D97-AF65-F5344CB8AC3E}">
        <p14:creationId xmlns:p14="http://schemas.microsoft.com/office/powerpoint/2010/main" val="428653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A7C01045-50EA-498C-ABCA-CA096B867332}" type="datetime1">
              <a:rPr lang="en-US" smtClean="0"/>
              <a:t>5/4/2020</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FCD150FF-CCE6-46E1-B047-842B48CD7652}" type="slidenum">
              <a:rPr lang="en-GB" smtClean="0"/>
              <a:pPr>
                <a:defRPr/>
              </a:pPr>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654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6E3F9C50-CAB7-478F-BE87-0E77E3FE7368}" type="datetime1">
              <a:rPr lang="en-US" smtClean="0"/>
              <a:t>5/4/2020</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C27B7445-514B-4E45-90BE-1B8E37BF28EF}" type="slidenum">
              <a:rPr lang="en-GB" smtClean="0"/>
              <a:pPr>
                <a:defRPr/>
              </a:pPr>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606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fld id="{E276FCCD-5B54-4893-A058-CCEA45141C6E}" type="datetime1">
              <a:rPr lang="en-US" smtClean="0"/>
              <a:t>5/4/2020</a:t>
            </a:fld>
            <a:endParaRPr lang="en-GB"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D880544F-6611-4135-829F-2B0129F38AE3}" type="slidenum">
              <a:rPr lang="en-GB" smtClean="0"/>
              <a:pPr>
                <a:defRPr/>
              </a:pPr>
              <a:t>‹#›</a:t>
            </a:fld>
            <a:endParaRPr lang="en-GB"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695207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mailto:Justin.mcnamara@ncclondon.ac.uk" TargetMode="External"/><Relationship Id="rId2" Type="http://schemas.openxmlformats.org/officeDocument/2006/relationships/hyperlink" Target="mailto:Maurice.Haskew@ncclondon.ac.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vyEEn6APQ6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youtu.be/WlJ8hCdD-G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276393" y="1696567"/>
            <a:ext cx="63646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dirty="0">
                <a:latin typeface="Arial" panose="020B0604020202020204" pitchFamily="34" charset="0"/>
                <a:cs typeface="Arial" panose="020B0604020202020204" pitchFamily="34" charset="0"/>
              </a:rPr>
              <a:t>School of Hospitality &amp; Culinary Arts</a:t>
            </a:r>
          </a:p>
          <a:p>
            <a:pPr algn="ctr" eaLnBrk="1" hangingPunct="1"/>
            <a:endParaRPr lang="en-GB" sz="3200" dirty="0">
              <a:latin typeface="Corbel" pitchFamily="34" charset="0"/>
            </a:endParaRPr>
          </a:p>
          <a:p>
            <a:pPr algn="ctr" eaLnBrk="1" hangingPunct="1"/>
            <a:endParaRPr lang="en-GB" sz="3200" dirty="0"/>
          </a:p>
        </p:txBody>
      </p:sp>
      <p:sp>
        <p:nvSpPr>
          <p:cNvPr id="2" name="AutoShape 2" descr="data:image/png;base64,iVBORw0KGgoAAAANSUhEUgAAA9YAAACNCAYAAABSSOIbAAAAAXNSR0IArs4c6QAAAARnQU1BAACxjwv8YQUAAAAJcEhZcwAADsQAAA7EAZUrDhsAAJ6KSURBVHhe7d0H0HVVdTfwKyRfejWaxBSjJjYsKDYEAiK9CVKk2lBiNMYSM2qiGVImYzJJxmRiF1BE0BcQpXdFRLELNojd9N57+/xtXG/2e7jtee45955zn/WfOfO0+5yzy9prrf9aa+9zl//9GkZrhGZ3ZnXvLne5y9e/+z+M+10ikUgkElsZ7Om11147+tznPjf67u/+7tFuu+02ut/97vf1vyYSiUQisbWxFsRaF/7nf/5n9N///d+j//qv/xr953/+59f/Mio/+/047LTTTqNv/MZv/PpP//ezy/dJsBOJRCKRuANs7a/92q+NbrjhhtE973nP0Yknnjh6/OMf//W/JhKJRCKxtTFIYo0oI8//9m//Nvr3f//30b/8y7+M/umf/mn75WfwGcR6HLlGnL/hG75htPPOO5efken/9//+3+jbvu3bSiT+O77jO0bf+q3fWn7/Td/0TaNv/uZvLt8nEvPC0vqP//iPImvkzNdEIpEYKui0l7zkJaMrrrhidK973Wv0zGc+c3TYYYd9/a+JRCKRSGxt9J5Ya54rstFBpP/+7/9+9Nd//dejv/3bvx39zd/8zegv//Ivy89/93d/N/rHf/zH8r+It/9zITg1kOqaKCPO3/It3zL6ru/6rtH3f//3j77v+75vdNe73nX07d/+7YVo+xnZ9jkE3P/LaGdWOzEOKijI3F/91V8VefnO7/zOIjuJRCIxVLDFL3/5ywux/tEf/dHRqaeemsQ6kUgkEomvo/fEGkFBppFlJOXLX/7y6E//9E9HX/3qV0df+cpXRn/xF39RstQINbLte5+H6NqkLtak2PeItiw1EuQrYu37H/zBHxzd+973Ll9F6X/oh35o9D3f8z2FKEXGO5GogVSTzQ9/+MNFVu5///uXgE0GYhKJxFCRxDqRSCQSicnoLbHWrH/+538uRPr2228vJPrP//zPy1eZaVlq2WrZ68hkK/12IeObQZSHx6UE3CVrjWR/7/d+byHXHAoE+8d+7MdGP/zDPzy6+93vXrKSWeqbCJBLB/ycffbZJRCz7777jnbZZZfcTtAyBDCMtUuFSmz9oANiDfsqQKYixfe5ThOJzSGJdSKRSCQSk9FrYi0z7ZAUp5B+9rOfLVlppJoTzaEOB7pLyDDKSiNEHHN7sBFpB7fc9773HT3oQQ8a/eRP/mTJRiLX6whzYbz/4R/+oZTcK61fptgYd0ENJfmbrRAgJwI12u9rtB/REji5293uVioQ2sgou7egz4c+9KHRb/7mb5YAzLHHHjvac889y3aCtqAfnqOaIw7sMz4y5C7jtm4ge4JoZJE+0P8ItKlYiQCbObBmrVfk2voUHCNDtnuQJ79fVQUBeaTHVDX867/+a+kXIP3aqo2L6BOyYVzIRtx7GSB/ghjW06LjG9t89KWGMbJmbc/xdZkgd8ZVm2rbE/227pbdpmXCukpinUgkEonEePSaWMv4nXfeeaNt27aVrPUyHcRp4NghLRz1Bz/4waMXvehFo4c//OHFsVpHGHfO5Kc+9anRNddcU4jAMsVGVcDuu+9exliJ/maAbH3hC18YXXfddaPPf/7z251iTrAAiZNtEZo2MsrG64/+6I9Gl19++egVr3hFIdZPfepTR4ccckh5RlvQH+T905/+9PZzBcjlIx/5yNGjH/3oMm7rAvIWwZE/+7M/K4G2T3ziE9u3hgiYINq1bAqaGA8BE+NuPFSaPOABDyhj9AM/8ANlvq3nZRNsgSrVN1dddVXZ1hLbV7TnoIMOKrKO/G8G+v/FL35x9L73va/IRtx7GTDeD3zgA0f77bdfCUCag81AH2yj+MAHPlD6UsMY/fiP/3gJaNpisawKBPJ36623jm666abRl770pe3BLCBjbIF1p22rCth0DfOSxDqRSCQSifHo9R5rGShE7pxzzhldffXVxWnuAzhNQa5/4id+YvTLv/zLJRspW7GOQBSRAM7Uq1/96jIPdbamayihlvF9whOesOkx1odbbrll9PrXv370nve8p5ANou9+SAwH8WEPe1iZ00WhJBnpO+uss0pgCHl/2tOeNjrppJMKqWvD6db2d7/73SXohEA5WwCQmWOOOWZ05JFHloDB0EHOEBikGUkUSPjYxz5WCHUQ6Xg7QFSwhEqzRuNCfFzmVzZYsGOPPfYoc44ICZIhbJutiNgoZKs/+clPloqGz3zmM9t1mzY+73nPGx1xxBFlC8FmoP8f+chHRm9+85tLtY/xWRbIOnL5ghe8oOhGWevNwvi84x3vKAEq24AC5vNHfuRHRvvvv38JWMVWnC5BvgTL2CLBOd/XOpAM0U9IpuDNuoJsJbFeDow1u+UK+N0k22tdhG/ia/19IpFIJJaDnU//Gr7+fe8g28GIcKBlCJThhdO8amgHgyVLLdupNLwNUtZH6KuSTNkaDpVD5AQ9zEfXl0wsZx25dm02Y22ulJZy1m+++eaS4dQHhMa8uTdHsY3yYPdF4i+77LIit4gN5/8+97lPkZNFyZv5QDaRTOQaidc344Uc7rbbbqOHPOQhgw70WPfmBqEid4IHgmu2hnz84x/fftYC+UBSg1iHI+rys3GSHXYvwQfjZO7/+I//uNzbZb58hhOKoJmfrp1Rz5Npv/TSS0d/8Ad/UNaU+dNOQToBGAGAzcDYIX7GStbXONVrqqvLXBhzsq4PysE3m7EOmBtBFMGHKPePy7pSdeDcCwEJ89cF9MmzyeC73vWuIo/kJvpMXnbdddcSqLnf/e63tnYgQOeo+iGfgpLrEMDrA6zb0FVki074wz/8w1LRompDhZJx95XOUNEXP1sjbM2f/MmfFP0Wa4X+c9/wV7paI4k7YKzZIuNOb8Tl96sKcph79pBsNdtVty/lY0cYE5exi+/ry7j2ebzM67i2g7lehSyuE2Jdhe8Z68jVa2JNaBEdyoCB4UzrSF+AxNjnd8ABBxRSxrlbRxAgRpoR51xyaAmP37u6XKBkgOMss2g/+yLEmmHhrCgvRcbIkt8j7oiMDJv7L9If44Ewvf/97y9BCA6S55ANMqJMtg05QRL1A7mO7JlnK3neZ599ynhtdqxWDX3RP/1CogUoEFAluBxMc9eUv3BafA1iHL+D+Gx87x7uzyn11Tz5fOzJRgj93BUoYbKI/CL51pR20SnKqAV6Nru1xNggfh/96EfLFhpyPy/qcY3xmnc9GHdryTpCrOnGRYi1ezmTgP6/7bbbig6ylrSLMUNqzREyK4hk7LqA7QdIzAUXXFDWNdJinMAzremjjz669LnNrR59RRLr9kCWyZI1SudF0A9JVqFjDavQcalC8bOgrYAZ3egS6LFNS4CVnPpfvhI75J50i/t7TqzlWjcm2oHxFRRxbgYdISFEZ7Et5kDQlr5Y5riTL7ZGQJm9aQYn46Jj6W9tTLm4A2FjzB9/oXn5uzHr41oii+bV+me/6naTCe12JTYHY2hNW+PWe6x140sH9JpYA0VEcAm3bGOQuj6A06iElCOsNHGdiTXB4aTfeOON20kAmBvKGBkxV11cxhZRRH4XIYuMB8dFKSeFw0knS54hkyzLy5HXp83C/WTXbGFAfENWPVt2TT8WzSS7JyOppJ0z5XugKJF3xJqzv0gZ7irBEMjIKGN+29veVsaSs0lhjVv71iEZtP5cZMRXvw/DVwfkQnbBvBg/hN1FFhBactClk+G5FPL1119f+sZIg+ergDF/myXW2syp5ogLHPg51tK0yzgZ33p8jB85mnd9G3tE9zGPeczCxBoEOlyhfxCEaJ8xtN/e2qUjHEzXNoyHwEvIIlnxXDA2nnnUUUeVffHasWh/h4Ak1u2BXuK8y0rzbwRuBNvoBRU6dLx17G/k33qODLULgfY1MtoCUD7LLiDgzqLwN/e3hkJ/0o/kN0lUe6CbzEc9Z4Ij/AF6iq9ozRj3ZYF8cfg/+MEPlsA0udCm5kUG6TLneqRM3OEjmDNzKHgV666+VIewi3yFPul9a5w/oe0uOqFut78LWi+aRNrK4APwCwQ8rSu61jqSAHb1nlhz9sLhi5JJCqwPCMdKxnorEmuLMvYoyybLVNlr2OalfPqhD31oKbW0L3YRsqjNSNt73/veUh4bDrJ7coqD9C6iJMmpxcYRp8QCosaIhuDAonswPQNx4uAy2oJOYJ0YK8Ta2A3NyTc/+kJJIdMCILIx5sr4+XuA7DFoqhnInQyvsXWFLHr3vECDzyjPRfz8XwRUwD3dm0xzLsg5As/ocIK6WtNdEmsg5/qj/dZNc12Nu/RXZiP0q7HiaBlTa3zc/9SXtYpUk0EX3bioE+n/I9ND/8u4RPvMnXnzGfvRBa7ani/PUxXyzne+s8hiPTbmx7iccMIJZYw4K36/7khivTjoH2tNhtnWJCSabUWAOMNsBx3vM9YyOacjyF9cdIir/p3P+KzMifVPfhEExBrp4/QJLvscWbW2XInFYUzpqLe//e1lTtlmpMZlLuh0empZxJqdM9ccf2exCNqQLX5ctIv8sX8O9qTD6eytoMNmIfgG+8wXofsFqZAnY6hCREDL2N3jHvco/sKy5nUWtJ0fFT5UHHCr3frE32Ur+aM51xsDn4OeNZ58/CuvvLKsL2udfAi2uHpPrAFB4FgpbxR9paTCMV4lLCSO51Ym1vrtoCyndtfkps3LfZEkEd9FyKL2Mn4WQk1mOBYUzSMe8YiibBZxNDg0xojzGZlkYORk3hB4z1lEobkXpe4ZDCMi6H7kUTmqvZ7mZUhK03omV4w9J5PSYsw4hmQtYP4RaiW3ZEPA5VGPelQ55dv3qg4Qa6dFc/gRbIEM+32tVQZQACIUZNw7ns8REeE3lhHBp3vaRtfEGvSVI2ccmmtq3EV/hRMIxkBgwunbqnK0adz/1ZfPGPvQh8Z6URgTpJX+N1baZw2Ar6pP6AZ9tX7beCaQCTrPye1kEskJcE4ELA4//PDRgQceWJ7fF8eqaySx3jzIFBvB+eKcs0XGU7CXs6aMm14g43TCZv0ceo3TzzaQW3oNwbZ+rCP2nL6zViJwtVXktyuYL/oCiTW3AiPG2mV82WW2aBkBb3NvzgX5L7nkkqK/rNloExnjn9Bj9LZzWQRGM4t5B6w7thAxVUFiXcpQuiJAZRytIXaA3WHv+jB2bCIfxlbE0CvaLbhGJiQaBMDZy7Zs5VYAnWq+BT0FLfgFAqHWFVmwtvxdIHQQxJrCp5hcyjIohcg2rhLaY0Ft1VJwSgRxedaznjXaa6+9CgHmVLd9ce4RHA7AIoqLHDE4IrcWBwcHzCMShZzFQUibBceFEYu96E0gSwcffHBRaJvtiz5Q+hwyBBtBdC/jI8ijH4jkkBCOgMOhnASNVHMug/gGkGqRdWRPCa61x2HhGASh5iBwYHwuZMirkDgQjIkAByeIYxEEDTzLWPo9RWk83YfstY0uiTVZkKEXfDAWMQbTLuTIHDDEEczgAPqb064RyCDPzf+tL/ehCz2/LUfdWuEAGg8ODoIQaxcYMuPp0DTPb0sPkwUBngsvvLBEo2uobBFMfOYzn1mCZeZtqyCJ9eZBpsJG0HW+Ij9+R6ZrfdQmEAU6hh1HCswfR9szrdU+EYOhwtyyx3Q6W2Yuw08SuN93331LgmAZxJpO5PQj+d6qEO0BbaJT2UG6/UlPelJ5kwOdlvN/B6wXc6mkn+63TsyvNcTWuASt+ArsLBvQl+Cqtpt/ehqp1kZtZ9/5NPwkCYgk1htD+Kj8Uz4BvS1oaT25gI9SkjflpwGA0udsMuQcqD4oAALclSEcCixMi5Xj2+XFGLUx5xxgStA9AxaMBeKigBaBaCaHhWJrQnmODLMAxWafQ+YQdo4YhRmEzNhQ6hwkC3tIYKT0R4SVE2AMm+MT6191xE/91E+NnvzkJxdyjehxWmQ0yaExICshk/6vznA/7nGPK68980or92Bk/G8N7TGHopKUqEjk0NY5eTAO9RqadlkXk4xsyNa4/2texr2ttVpD+wQJInPePHlbRN4WAuurLbifjGK9pQP0URBREIsu6YMzleg32BjBOgHXV73qVYXwKBdGcusg0TiQfTqMnhPocwkUCiaq0pF9it/zjayNSeuPA6gtMlqcbjrXKyEvvvji0pZF7V9itTC/KngkD2SqnfMimMJvCJANQTH6y2sd2UUku22dPWREUIRNnGQXfYZPJ6uNgCNdQbAS6wVBFL7F+eefXw7S5ROMS5wFBkOsOS+ycDKjon59yBCkIroDlIn56fJqK7JGbjggtfNBQTI+MogIcW2E5oUxQHJFN5Ey5KwJf0fS7HmxUDeDINaydjK6nCQwPqJlCOSQiLVxs4da9A+p5uxx+oLI6hcnQBZedN3pyyL/9vCKuIqy6695DTkxr776OUi2z/is6gfRWvvQvRvdO78f+9jHlkoFnwdjbGyjFCz25MdYDwUxBvNcMW6TUI/prMtnp91rM/BslQPkAKEwX/EMMiTLbg+ZtVVnZzYD/2t9xavd6hJwz1T6J1utHYIy2pZITAKyKlhInpwsr4RQ0EYwEQkKvUK2rB8BKrpKIMk2F8GkyCyecsopo6c85SklKOh7X+Nne/2f+MQnloP0VPEI/lgndF+sSwhbRa45i/TbRRddVIiYEma2cJH1k1gNzBmiJ2AjYCIo2AyWsIf2BNsyJkjNjgrG98Gf7iOsmVg3TcQ64icIZNi/PM7vSwwb/FF6kX9KR/JR6c5p/uBgPALCzUFmMGSZNlsm2TYYrK0MymVIRpgBEZipI7RhkOx783UzBKp27mXP/NwEwmZBMniI22YIvP+R4RAEiJJ8YDBlNFxDItaMvugfAus01dqpQ1gQFxF1BPjkk08uUfaYv3kJTRhHl3FyT84Fcs0pPe6448q+d85sZFuNq7lCrGStGU1Bl3Hzmuge5sTatfVE2aKsdZR8mxNrwhwhCQ4SEbjazFxZX+bZvKtYUDJb6zdrC7kX4BWg065EYhLIjkw1x9uhVjIe5JSe44STUTLEjyDPEfxDePbff/+i81To/OzP/uzo+c9//ugFL3jB6Od+7udGz3nOc0annXZa2Yal+sbvfOa5z33u6Kd/+qeLXkPGBYAQ9KhksoZqmSXr9K+S9DPOOKM4j3HOwmbsU2I1IGfmjL5SpmoeVcbVWTW2TXBS1SebZ0uaQLzfJ3YE32Je3c5PsL4FdQXg00dYD5hHfoQ15ZAybwUxz+a79gnGYXChdgYCuVYCtepMgYEfWharbYTDOxRoK0eDAxPt5kBYQKK7olObmVMLjcPESeE0jQN5QQBkCWQrppWSTILnyHIg1lEGDoyjkz2VAgbhGAI4nciQLI5+hTNHrpQ/yi6/8IUvLNF1hFpwbV6DNwucWRkdGSHZn+YhVOZLoIXBFKk0t/WYJ5YPARWn9yvpt7e3DmxauwJb9kWrDNlMWav5tbdOaaz1XJfpehanVEBGcFdbEolJoKsFW2WDkVbBQ7aBjgvnO+ynqhxBI2QHOXb0zYtf/OLR8ccfX+RN9lkwkE5EkOvtF/S939FddKRX3Tl/AsF++ctfPnrpS19a7iMg5B5NHaotkXl785vfPDrnnHPKe7LHbWdK9A9hp1RBnHXWWYUE8GXq7ClfmXwICKrUoj8lp1btQ/cV1u5GAksOVbanGfGaRboS/Ye5pxO9nu7cc88tAVEBez5F6O5pGNyqYoRksBDrLg4V2ggYp62umIxBW0RnGeAck5s6s2uhINOcIM7ERhWj/0fMHbgVDr0x8SyOUH2QE2OnzJTTzhhuFNrp/5S7jivx8qyhyKQx48DZBybQEONu7CKyrrRR1iUOlWtT1tyLk0kWZKwPO+ywUhbu2fV8CWIor0Pa7GvfiMFNtAuyTRaQBOWM5ioyLtaD9Wcfq60FsgcbWcvm2v+ba3JZ/z+7Q07IR5RPplOamARBU+XfsoeCcnRHbHEJx4z+QW74Mwi14N6JJ55YAnz8G5lr29+QbraKrqKXyF3z8nvrgI5kc5Ao9sD+6yBTysVtpUG8m4et0mkRXEYQtDnIdeq7fkMGjb4TDBS8ocPqaja6S2aaviRnKn7IFZlp056uE6ypjYyN8bYN0MF1fLs6qJEYFvjYbD8/QLWiSkqHptKP9ZoKfTwOg/QMZOZkspz6u2rlkIppWDBfHIqI/gc4D7IJ9Z63eeHz/tfeC+Sc80Qxy2gpF419bvFZn6GEN+r4W9QUNkMaJz2CPslcWBe+DgH6gkwri+d01tl74yYb6XRsjoC91BRZV4ixQ5qUX6poiPkKh1NZHeeFs5xGc7VQyk8+HF7nJPI4L8FcKYcUWUauzZW5mwf+F/HhFKmgkIEIQ2ote6YstSCPPdYhH4lEE/SyShynMttTjaDS+TXoM0EhWxroOcRXEHHvvfcuso1Mk7tF4P+tDbrNXu1DDz20EGsl4qr+EPfmlhpZGmsAQYutEKo2klz3EwIf9J25Us5v7uqqKnImCChwLGCDXNNfXdrTdcAkv97vBbCQquYYSphY8xIFkh8b8e0S/UD45/ZUC1Q5q0AlD14QwDkF2QWr6NdxGCSxRoiURnFyODiTFkHX4HRtlIQlVg/ywqnwiq2AuURYEeQ62jsPGDIkUYk3x97/UroWnmyBDJcMAgeGg2KRIuEiy7URnAX35ezbC14Ta/e1DhDCOgvRZ+iLkzQ5nfpTQzYFwZVBVtq4jPUd8+VgNBF9JfXhcGprZK3NW61kE6sBZ5H+JycISsxVGEZRZqWRvp9nLfs/ZyMo+zfPtWNENhjSyCTaRpJITIIAjRJC2Q7yNK4ySabalgZk2n7oQw45pBCeSY7aoiDDspQO3PNWhKc97WmF0NO1UfERsBZse/E6MJlrhCGDif0DvSZ46JRi2w0Q7GYARECQ/6FawaF2Av1IYWIyjKs1MM5u8EUEo9ic5jlP1oiKD6X4DrDdiG+X6AciUGU9eVuCQFW9Hcz809ECVdYVORiHQRLriBgoFZWxWJWiMMhNo5QYBshPnbEGGWTO9aQ90uNA+UaWTJYiyG44MjIFXo2CtJHTUNr2ccoGNDMZ08BoWuSIKIIdRpQMUvKCBUPIWDNAggqiu/oSBAY5QmhlU6Jc0TguC54lO84B4YA2Ay+cGGRNNjOj0asFWWHUzJVKA0Q7YG7Mlayb7Rl1NcQ4mFvrUOUEUm0dx9oKW4PE2+ta78FPJJoQdCNHsoeChlH1EKCrI0jjlG+BocggRnCoK/BX2CB6TYDIuRX2YtN1zYBs6Gj9cJq579mtRD+AtNFt27ZtK+XHAvtNUk1XsaPxnmr+yDLt6VBhnUyrhBVYtX3DuuFDxro1/oJosf6R6/AHE/1HnPejyojvwCeodR6Z4HOoopT0QaybwZXAIIk1gWcckGqRA53r2ihNQm00E8MB5yZOgQbzSClaXIjyvOCAyB5TprEQyWeUmyv1c3lekF4KWAYUufa/88qQz4moRTQ0/o+zxIgi70MwnIiO8pp4bUEdIOBkWtPKIa3rScatC9AhIvycTmTNYUIhH9qhrUrCtZ3BzLW/OpgPkWMOjioD8hLl2ebFGnayt4whkj0N1qzP+LwtGoJXMbfuacuRsnPysMoKqUS/wRbQ6QKGETSsHTO6WeAw9rqqZiJTk5yzLkB22QskS2LCWxZi/VhPNUkQJBAwRqzp6o0EnBPdgX4S3FX+7aBGWTV+QQ1bCdgxARxyxhfhk6TuWhzWCZvAR+Cv1Ik9foF1r2Iq/Jv0E/oLc0NH8/sF1VUb0Hcqdmofjx9IZwpU2VJDd/o5/MMmBkmsgZKQ0ZLdQlpq4V4WDHozSpgYBpBQWa669A5ZRY43QqyRRIoUsY7yUcZLJPOe97xn2d/GaYmDxYDccFoQZAuaQzYP/B+j6v/qjKn72sct2NT3bJo+GN+PfvSjhcxwCPyOQ6cfEYgwP5OUVtcI51eUn4yYS44KnaOqQbtnZUET3SMCIU64VRlCZmrHUVmeU1rJ2qQ1FmvR+rWH3lqudbqAFQeVPHjWqgK4iX4j5Ehwxv5+Abha5sgNHWKfvlcdkVnbXGr7s2yQbVk3VR+qMSIwG2uIjVHWbs+oq2l3EssHmVKaf+ONN5atBuF3BCJwImCDVMd2qqyymR/WMhvg6zgYS/4cm2A7h9LwWDP+h2/A5gjqNk9nT/QLSLWAIb1t64u309DddRm/+eZbqzx1FoYtNHQlTNKHg/USGCoOr85yfOqyzWXBYkqFNUzIEiBNlGINp20j1/MGTBg1DodSOQqUYmXYBHucA8CZEtVk6CzGcMyVCIqKWcSeOQ+0yf8hd3X7OPz2TsmI993xZ3SMFUWmH2F0jBljJRIoYLZKh9O6tl+dU3LqqaeWPZDPeMYzRk996lPL71TKrIr0J+4Maw0xQBLqrRBki+MpsyOrM25N+53szyQypHpCVs8WgURiHOh8DppKFoRHpoqersHekE/vpVb9wPbQIeGQrwKerQLDyeEONPPawTqgqV8cR8EmxJrOZhsTq4G5ENTl/Nv/qbomAtNgPs2dg329Xk3AhN5apYwNEcaLXz9p3MwDf0XiRDWAr3XShC7gFwrq2g4iEBJzlOgPzJPKUW9BeOMb31i+NquM+AAy0wKh/D+kelqmOjDo8Ht9mi9isQpnPBfMMCH7KGLfDMgoza4PBpsGTriMM4fc/0T0CtGlbGP/vwAQohbkFzj0FK7SQYt7HjCinoeIx7Mof8+zDoYQ5JFxt4+9eeoyx5ODJ0hmH8uq+2LOOCj2IHJSRCp9Pfzww0uU2jymw9IP0PtKwr2CyzqLeSFbSvEcJMUZ9X2sG7AGZRn9LUhD6HP3UDmBBAne0heJxDiQKUFCwRmyRp/XckY+yVCcyoxU90V/RDZGJt1BakodVeyE/rUe6GlBA+XtSsNzG8xyYayNucNRBQkvv/zyHSrkwHzZ2iZ44+R3RIC/kXprcxgXhA2E7PNZrBfnb9RvLon54hcKSDlhulmqn1g9ZKUFqhBqB+lK+Ej8mD+62Xzy4wWo6EbV0QKPfPpZunvQxJoykRGUVeBYcciXaaxMwLQFmOgvRJwQ66bMcK4R12bGYRwsQqU+smFK5kIWGDhGTaYaafQsP9uXU2fIOfr+P7Lds8CQIqX+L57l/kigrJ3v+wzrRRk4ZVafNGt8zAPnU2a/WUWwCtAtlChHhUJVasyA+oq8Ua6JfsD6tRVCtYP5sh5iLZAx8uYwGeQgMjwu31u79lUJ9EQwLewKUs1xcu9EYhLYAdVHstW+1rYjZBOhlu1gB4K09gUcSGTfq760sT6vAKwV+tpWCSWubJ3fJbqHcabDZNIEbpBqmdC6ao080Xn8C6fLC/7yhwXcE5vDLPn2d+vGWrFuJFHqsxL8nR8pYKsknI+XXKFfkJnmj1pbdJqfzRudLfDJp+b7Sa6o5kGy660y0zBoYg0cKB2WXVBKGlGjZSBI07Iwa7En5gdihMyJ1tcLxQKjEOt9S5Pgs8rAXYyf+SETSkXsaxL5j3uTTb+rlW+c8I1cy5zNml/Pc/pnZHpBP9wTmWdg51n0qwLDYj+Ll+1zDCLabs0aM6Xz+tI3xzPRb5B5WUEVD0rCOTt1RtA6kz2whypKvVzW0vnnn7+dcIP/sabYkyBCicQkhE6LbDUdXYM9EPiXQSSffYV2WkNknjPZDCbppwBVvB6xzsgnuoNx54s4rfid73xnIWnNQ+Rkpekph9DJrA3ptZt9xTy+lL/zXQRfnccia20d1bBmotIjiFuiH6DvJL/oO3MXyRKcTqCRL2EboL/jChvBXMTa4haVVeJkUc9TJrssEG7OuBJS5UwIxrJgXJZlYIw5MoLEcRRzgS4GihPxbR58Z5xFsRDdaTDvovhIonUR8+G+7unVVzVBFFEWAGL0AuTHPWTNrCs/T4N5r8tVQWaBEnA1lXrfEDpE1j1KbgAJQqyNzTIDVYn1ATtA9wvOyDQLZMW65tBYN079jJIvF5LgBFDrPWSRQyoAZi+9rI91m0hMAj3GJns9S3OrQVQqIatkqbYzfYQ1FNl1lTlN2UfwYh+5QNQse5VYDGTLVjEVNdu2bSuvemz6CeZIlY5XpzmtmN9BzmaRwsR0GON5fGzjzHexHdWa4YfVkATh3ynhF9w1p4l+gH7GAeJVms72MX90tcoPW/8i2bNR33quT3NMkDplQEHs+gSKRAmp94oZnHVUKggfEsY5lOGcp1Q5MRlIb7yiqi6ZIusc7WZUuIlwqBDr+rOIrv3OzcOOyCijZ99uEG6Km8Pvfdbm1BxPUuYUvefYY12DYaUcfO273JNZeiT2iOurNht/4zWUfeKJfkIEWvDKgTK2FahGYRCtHTaLg2PPm8yiEr2bbrqp7FustyRwkmQYm+Q8kRgHtoIMNd+XTu7oNQ434lNXL/UZ7BdnUhZOgKkG+6TKQ3ZeYMrPiW4QpFqm+pJLLimZav5fjHnIFz3nXeguvgU/oO8B9nWDYKwKJ2vd2qmTA/xJPhu74xVc/L2s9ugHrBPrRSWRUu+oPFD5IbDuZ3p7M1XQc61AixyBuOyyy7afRNg3yBJSMqINy8p6mZhlEQEKVQnWxRdfXBxD0fF5Impdow9t2AzMnX2UiHVd5aA/IvMI4DRwqBBixq8Ocoh4KS8hj01w1DntCEAYP5lxBN26cp9JWQDOP0LKsamhD8jAEAiAwyIEB+pABGdTmY0xM3ZJrBObBdkhSzIHiLFAjWoI4OA4YFBg0n5rWSDE2loPR8feflUTDCsHaQjBqsTqwFawE3Q355mMBThjbIvTtum2IQVoZK2tIU5mk6TR3RIs8b73RPvgA7D1yNgFF1xQ9BU5C/mik+g1gfojjjiiyJgDNettZonFQO43ovsj88nuNIMb+JJstbnEo+pXOSVWC1xRgs0+eevIqxCPOeaY4gPwJTbrj84k1hx6RoMTIirbLHfqCwyQAwSUMY3b69AFKMDamHYJi9xc2Kvh8AqH7fShrIRzEfuLyYXxaPuaRDYXBZmhBJvbByjCaYELv+dgIMSc9RpK/1zu2wTHnbMvExBRMGPmHk75nFZeZ64j2xsg44wpYj2EPVUMCmesKbfGhXJLUp1YFNY0g6j81inhHJ6wBdYWx0bZrpNAbUmI9WY9WpsIheCXzF2S6sQ0RMLBoV5N0P+2p6mkqw8CGwKsF2tBBg7JrhMV7LGsmy0Vzf3kicXBt7BdyhaVK664oiRRBN9rvyC2qzj9Ow5VysqadsEvm+T/jQNbYa1E1rOZ5aQr+Hhsj33XXfm0iY2DvqOv2X4l4aoPFvWnZ7JPi1pmDplDAKJsrm8wOJxzmQalV7Ux6AoWUzhtXSOeJatpgTrCvyZZqwICqjSMEXBiZZuXe1577bWlhHPWnufNgDGyoJqRXlkswSTKsKlc/UwpUo6y1ZF9NT8Wo4oJ2xHGlY/4HRJMPmPhup/nyQDUpV5NeA6DK1Me0H4yL9NbH9bUV3DKEOs600GmlbQJbvS9/Yn+gwxZC4JbsgfWY2StrTXrR0CseWAg+bOVyEElsX5THhPTwPY5BVyQuwbfQ8USYto8w2MIIPcqoRwCKBNaO5nWC/0tax1nZSTaATInaGEPu1cAGmM+HrsZUO2GVAscen2bChv2c1l+6FbBZnS/BIE1I9jB/tTrxtwKRElQCsTx5RL9AZ2twkhwhO5bNMkzdTUSBgRD1MzV9z01UR7DoeIoLSMDtizny3NMPiPNkFucjPqq54TitwfozDPPLNdZZ53V6nXeeeeVvtblw23BWFpETVmJ07c54eF41xBc+vSnP73DeQPmR6aMI29xjgPj51mimvWBCIIlMh8OhqlJZw3jTBnX801xB7EeR+T7BvqEI1aXzhsDGZ0sY0u0BWsx9rdaa9Zj6Ok6uBMOK72qXFemwSu7/O+y9HpiuOAbscHNADcHm2OtYqINJ20V4EvZuiTQpA81cYvKOX6IoHBiMfAxjClS7ewH2/2Qa/5FJLLoI/aef2tO7AGN8u8k1e1jM2Ma5EzW09pvVuFJyEiKIddKw7MkvF/gQ7vaWE9T7xDlC060k03jGPcdSAZiTelwkLoEhbiKMVE54DALe3AY9XHkbxnwXFF7rxOQWbYXqM1L1NaBDw6HqTO1bcEiQnSVvdX7njkLiDVD1yzZ8TOnXCmcNRFjT4GKHnuXpHtOAqdLxpqB9Ezg4CvzdlCJZ46D9nheDYbWAU2M6xCcN/2so+8BTpxxSSTaAkfUliCZHY7OpKyhzyEOUcInw5ikOjEL9L6qBwHRZnCbc+0NJezKEEk1aDc7hiDUtgrYQHZfJRlfZFX+x7rAeEoceEvBK1/5yuL3sPe1raSTzIOTv0855ZSy5bH2WRLtgTzz6zcj1+bE9g9735UUNzkIPw+xFjhxAGBiPTF1VTIcImiik0Mg1cCBEmlVjkERRRlgF6DsVqHYKGLRTORaNldUc1XGTVsEYCIL1OYls0nujHMXzi7nATHlgNcHZxlPWetxQQtRRtFG2yMiWq9tFKpsF8d8WvaYfHK8nOApw+1/PcMYmksH1DXL64wxhdzc0+b/40TwIUA/x8lpV/Ob2NqQQVCa58RcxFkgqilnPmMvrOy2LONQiVBiuYhDJ+O96AH6nQ0QZI1T6YcKvpNtEc6uaVYUCSawgcjBUHzDPoJtFzC3p/qtb31rCdgLWtQyxZ8wB8ia1wAhbPyNtJndwLhat5sZX/+nAo9NEaht7n83r3SG86okLZv75xPrgYlaH7mw79O785qlTn0Gx4gR4ChRRrIRXSqgVSk3JMv8INe+X5Vx039jzkFt+6rv24WD4v4ypfY91+XgxpLCowDrcUUKHTBm71O9H1r7kFxZCl+ntdUzEGGf9dx4JoWrtM7VJNCCDIh1nbU37tqs3GgIh+OMI9SJRNcQMFO95NTP5qszYi2qcLK/2tpNJOYBfSyr6GvtGNPFAvuC+r5flX/QBqwPNkYVVh0koMv1WWABsW4GghPzgW/BtxZQ95YCByrWp8uTHQRa5YNTig866KCiy1JP9RvWjWQNYu1NRXy00APWjoSM5Azf3TkFUe6fWB9MZACceARCtnpoERXOk3eTySDW++vahkVSRxaXCc9G7pRhW5yragdjS/lzUNu8lNC4b5DqruZQVF7wpY4Ak3fy74CyelxDKTqsrd5/7R4UqSyFtk8j1p7h88qFOPpRUeGZysGst+bBFpw3BtgzYy16hmcJItWHZPQVMbbj5jHGMZFoG+RNhYh3WyMIsd6AnUCCDjjggJJZoGsSiXmAANHTgp61f8SWsAWy1hE0HSrYGLZF1lq/mv3Rf+PQxcGi6w4yIyDhrBZ7qpV/N0uD6SOBQdU2xx9/fDm1OEl19+CPCHps1i9hc/iT+If98PzCeu1IyPAtHQitIripQxLDx0QGoFTBom++TmgIYBBEi50QzpliFLqABbRKZ0yptJOpr7/++pUYN/2n+EVTvfrh2GOPbe3yPjnGxLvllD4hkV1AmQ750A+Otj5RcpSdwAXjF0rP97IUSngiSu/zyK3Sbg58XfYzDj7vOaLQSk+b+7GtOVnr+oAva1BbImPtHgiCSKhMQp2F6zOslXHrhaHp47vxE8NHvVZijQd8L7jl97PWbSIR4HCrKqKP62wTv4MtIE/N0ukhItaOIIF1UldGsYn6rmy5WWGVmA6kzZhJilx44YXlrBzB8xrGHSGTpT7xxBNLoghZS3QPcs9P8XURCIKoMJC5bib4+JcOPuS7++rnxPrgTsSawmQwlCmY8NrBHwoIMKfJawmUg3d5IM0qs22yqTKZFqf98KsoyeKwOiAIAT7qqKNav2JPUVfEmpwgp0gxY0ZOzCm5N7YMYGStZZQd2ILkhkPl/42BIA6SPE+ghQPG+RL0aWY2BEqsu/oQM86LZ8cpktqohF2btX2VwZ2NQDuNcZ1hjyBGni6b6AqReXP5PmDdWUdIdf37RGIS2Aa6n35uEmvyxAbY4tP1wanLADtDZyMI+lQfMGkc+BsIIfuUmA9ItfGSuJKllrVUUl/7bnwKbylQZeOVWt6rP69vkWgHbfj17I15VGlgq1H4l8CnlDCxp96hdXzNetthYti4kzche6S0GLEe8sEUjJwokdcfdfUCfYsvspmrgOcz7iKfMp2rICeyvU4OtYfR6bttXe7HsMShQl2dGs2IyS4guCLCHGzjisRSfC7Ok3mm/GSrke5QvJQnOXNIEvJfk+RJoFw9U0Ra5prCDSivc9KsEjvwHE6cjG7IWvx/EOt5ntkHcAxkPeq5jEAeZyPGNJFYBoI4kLuUvcQ8ICf0P7sg6FoTa7IUlRF1dnfICFujX00bjAxmxno+ROCuzlTaV+0AONWG5MpYs+XkR5ZTttrp3+z8UGz8uoBf0oZNsG6Qaud4mNcIjoQeIQvefONrVu2tD+5ErE2uKJpy1KFPNNKH8Mh4EvC2EY7ZKkEBINTmTCZ12TAGghbIYZsXwso5aWaZ2oZ7ew7jhRjHfHKYOA0ILpLNiVAVINLsb6F0/Y+DauxD027jMQ8Qevs7RTRr2aRsBbQ81zMEthyiJmMdmXPPINsyCfXe8L6DnBhr41SDY5anyyYSib6DTkaOBEDraiag32QWXU0dN2Qg1OwNW1yD7yER42qDhKwrwk/ka8hOX3fddaN3vetd27d8xdj5uyAGMn344YeXvdV8g6HY93WCQEYbfqd55xs+7nGPKwmoZlKBLvGaVeSabCTWAztIDvJgD+nNN99cDEcdjR0iLA5CbZ+DknBkpm0ltWoyQCkz7p/4xCfK+56XHT02nl1dFFt83xXcmxMkY13vVzavAhaRsZatNr7Itb8Zd5/1f4I3opEbiSrrm31rSLkyu1Di5hLJ9ByRbG3wvXkNWdNmCpoDN6R9VxwzY8xJCxhHfVQlI5iQ5DqRSPQV9BUiSWchRZzjACeaXo7Kp3WB/tDZ+lYnEuhqY4Ac1AGGxI4gM8ZJ8mPbtm2jyy67rFSlGbewdxFo957qJz3pSaX8G6muxzuxPLSVsear8XskUJxDZHtqHaAy/xI4ToSPN/wkho8dtD9HXkmCctfakR8yZPVkrJFr0cA2DV4bC68NaAdF7fVbkelMzA9GLcqqa2KtYsN4MoDIbux9jvGVfVXK7YRvmeuNBgDIJmLNoHqu/6fQBbWcGonMy1RrQ5SC+wxjq62IdTOL0GcIYGhz/ZoxY6kUHLEWsV0HnZNIJNYT9BUSKQlRVy7Ry3Q48jkknTwLQQz4TvpWB4/13TgksZ4O48RvkKm+9NJLy0nQAjMRlDHGfAGnSCNftsFFBVxi+MA5+Guy1gImzdJ+egTncoidM3yGntBMVMTa4hc58bofDq7y1zAaQ4byLErKnhWvwQji1AYsmI1kKbtEvKopycnGgagybKLyIR+MHochssWIn4PF/C7A2bB/3x5wRpCB3AgccEM2RTNjT57nmkvE2vOQTs+P9RiOjkw5ktrF2QFdwRjJ7FuH2h1BLs6ZbQyCQ2lUEonEEEGn0enrRojYm3j9ZdPfkb1nm4IkJu4Mdtt2LsTJWTiy1zX4H3yAww47rGSsZar74lduVRj/jfpz02COncVz8MEHl3Of6uCbtcPPUyks+BJ77hPDxXZiTTnKjDlMYV2y1QEEiDA7DEvkqK2stQXRl3ESMUbGZFURs8T8oPSQVKXZsWfZ3HIaBJsEK5SB2yYRxI8MMYAyziKQm4HnIJrx2q2QS4aXIb799tsL4axLxnyGUtZWzo62DwXaav0h1rXzYExl5+1fN959yX4Y88jI1JffZfAqkdh64PDyldiGJplErJHqdSNF7JS+TUpKGIfMWE8HmTCG42TD+JEpWWy+W9qW1cMctE1urSOVsw7nxUea64nPh1y7+BlN/ZIYDrYzTKWmyl1l5jiO6zSpFJpokUMhlN22FVFuM6K1KCiCKCG2LzgxP5BVZW7xSpEwfpwFJVy33XZbKdExrrEuyBRZQqzrPcMbBUKNWEcWl0xx2sylCgTl/bWx1TZtRMgR7D7J4CwYZyXzyufrEzL1TR+Nsyx9M6K/CiD7ghpKtJTuuT760Y+Wswy0MSoIEonE1oE1H1naJgGi3+i0dSPWgAS4anvDFhoDujKJ9WQYMz6CrDQ/lJ2vYRy9tuyWW24p+2x9n+O5nlBpuNtuu40e8pCHlCrJGrLWfCCHmUni0DOJYWI7sZalNpmcyXWLlFBsHHrvk3PQVFvvmHTfvhhRBl/EU9RLgGTd5rBLmEfGThZYdQPnyHgybjKpyBRibXwDSreRaiSxLuvZKMilcnLvtI5DbzyXcUWsveMwDlAD8kZ+BQGGWHIoKKD8XVAiAgnGWoRWtQwii2SvWn4ZOWV7Dpq55JJLynXRRReNrrjiiuIAcawTicTWA/1s/TfJD1227sSafQoEqU5iPR3kgr12KjRC1ayaZP9Ui954442jiy++uFSq1XuwE8uH+TFvbYPP40we++n5fbWusIbwr/e9733FD0oZGC7K6qYgOfJKXi3wdQSjwJn3PjnZwS4Wzaqh6sCe4OZrHBLTEQ4R+RBZjkwqRWc8RZGVgiN/AcbRe6hFoBeRJYqV0VUihKy7VwRJPBOxriPYFD4Cjpz6OjRos2CEdzsawzAsHFWBPfvQVF2sOmttDV1zzTWjCy64oBBql1ek3HTTTaWdiUQiAXR2EKV1JdaJzYN8CIbzPe2hlrH0c+03RIVUvIpLUH3or7sdMnCiLkitOVet96AHPaiQaxWLoS8iweCsGe845/+lDAwTxRqYTM4iYi1Ts44g0DJ8DjETNSTc6wbkJMrBlTBntGt+cIwQXIouMsFBcFUA1OcO+KzybVnmZjnPRkEuZa3vd7/7FZIezzaXMtWMre+1JWRYOZHserOkbAhgRIzx7rvvfqdD2+ihKL1WebGqLAhdKHuARCv7FlxxmQ8Zd4GBIVYLJBKJxYE80721Q+yCdc3e6pMr+gn6bywkLSIYnZgM/gX/86CDDipfVcfVMsTOs3veaXz55ZeXSrkkVqtBVxlrUOHotVvOfJJQ4f9FYM4ac87MBz/4wfJ6Nn5HVCsmhoMymxavvdWuda7rt1CUYSgJJ9ih1NYFsSgRAwQ7ifX8IBuCLQgr8uRnxs56QPh89bPfcyK8wg0xbGNbAXLpXlEODki8rK21GQ6NZ/ssYifby6EZGvTB+MpYP/jBDy6BidqoCArF6amCGbUj1zWsFydyfuQjHxndcMMNZX+78TcPzp1gAOkP20kQa31JJBJbB9Y8Us05rskkPUVnI0fr6Aizf67ap6C3k1jPBtkwbuRGQN7hVQceeOD2bYlh/3yGrWF3rr766pK9lrUkT8u0g4k71nlXwDsceCtjrYpBoiSSJOaZDDiEWEm4ygXJnZz/YWGHjPVW2JvLIMqWEep1zDqZS+X8iHVkWBOzQZEi1rYJyKhOUqx+T4YQQ8oxjOIioFRD0Ypi12g6Mog3RexrG89eBThi+itia59RBAj01f5qBgWxVY69TBnmOMpQv+Md7ygHlTFoAWN9//vfv8w7GVm3oFwikZgN+p/fQGc39W+Qz3Wzu5x6/RL4HAfjkPpwMsgMG2ccyY7g7BFHHFHKwm3pClIVQKyc48EOee+1KtIkVsuDsY5kRlcgD7Yeere1hEq9NcBz+fFOB4+tcenLDws7mTBEDLGWIVp3iKwSaA7yLrvsMlhyMgmUsvlEEGTfckHOD2RVuZbM5CQwgg4tYxwXOQ28CWT9MY95zNhTQwNklQKW3R5yhiAcDXvNlMTJwAcYFQfGIdfK4Rwat4yIvXWDyHNmlOCp/IhnGnfzotKFzmgGPxKJRAL5ZHNlrdcJ+qNfdGQz8cJWIYtJrCeDHYmghHEyXuzJIYccUoLLArVNe85v48OxgW95y1uKTzcpsJFoF/wT8xREtwu4t+pDVQvkQNC+Wf0oyaAkHLnmjySGg504rUi1vZyiJOsOAq2MliDvuuuuO5TirAPMp0WorF8Z67pXILQJxk3WehpxQoCRK4bR923BsylZB6JNen4Q63GGeGjQF4RaMMGZB3UwQ9m1Ejh7zZTDidjSTV3IMqeH04hU21PtefY1cSL9TTsFXJT+0xeCKutY6ZJIJGYjnG46gA4O55uuYHvZXPprXaBf+qN6hw6uA/X6bhzox6Hbo65h3IyXi02xHYpNkbEUYLYFrQ5OGHeZaqXATgq3PckZH0mu1wfWjK1wXgMcMhD6BATqJBZkrm0P6DqLnmgPO4lGItb1K336AE60qwtBYgzsdXFwgOz1OkVbKXDGXYTT18xYbwx3vetdS+ClVnABv2MQvTZDtrrNgAwZlC1nbJVJj3u+LC/STQG3+exVwTqUBRa1R1jrdah65mMf+9jo/PPPLweJCRS1Ta7dC4F2aKODQpTdyVZzIuM5xtx42z7ygAc8oMhGIpHYmqCX6S16GKGs9TTHl45CRNfJAaYj6eOmP0FfGwM2MYn1xhC+BFL1+Mc/vgTr4yDPGmyRt5J47SOSJQjcpg1M3BnWblfcowlriF9BDpSE8zdqqN6zLY0PlHM/HOzEGJg8k9YXEGjtoVS6KKui1DjIBNq+1nXLWpvTGLtciBtDHGA2LhsdJIsSbJbttAFyqZJiUkaa4fX8+sCvoUMwYY899hgdfPDBJaBQk2uOnEPM3vSmN5XXXd16662lPKoNgxc6BpH2ehOv1VJ25ZmxZrTFWCPVMgsy7E3Dl0gktg7oaLqfrhJcrfWBDJMsI3LdpyTFoghfrFkKzgYpBTcGdYAhMT/4Gw4zs+da5VbTrrNTAjUqqWSu2at1fXNPX0CW2f5lybRn2RLnIDNnzjThpHhnznhbyjpVw6wzdmIEvCfX176A8pZBF6FzoFoXRkqk1cERso/1qXzrAMR6XIQ5MRsOLpO1Jh9NyFLYW035dSUv9k87sV47muDQKUGvX88wdHDK4qTUIK8yQkB2ybFXcHmvo4zye9/73tHtt99eXie30cCRz3J+bZVwD6XmnJWrrrqqHBZDD3omZ4ax4zwzePZAeR2acU8HMpHYurD+6X42gj6oA4HsLr8lqsXWAXQhIkc3NvsUmXuZ18TmwP6pmrQlyknh3m9sTGu5YpNUbLF9119/fQk29ykRto7YiF+xKOgUCRNchL/RrJi07vgrEgCf//zne8XVEuOxkwyQjHWfJosyD4faXssuInQUmmyZcnB7WymzdSErAhHGz+V749kVKCDPQFhE07q43HtZio6zJEvZzEiTDfIiqtx2GXgNZM4+a1+bIKNxIvi6EDz9EESwf/mwww4re404rZGx51QgwsqhkGtE2KtI7DmzL9rp95FNISc+HxdHl2ySIZ/h8DJM/veaa64pWXCHwyg5rw+HMbfaoE2cHaRfZiHLHROJBNJDZ7EVtU6gc/hSkgH0zTpAnwQxBQyaxFpVF1uZ22MWg0o0ZcD777//6IADDth+SnT4GJG1Rqjf/e53l+wlv9jvuvTttjKWPa6CVKoV99577xLEF7wLH49fws/h/9iy5jys8FUS/cROJokh6GME7LbbbiulL0ohugCFRpiV9iq/XZestUWHVEdWr0slgbiIZjO8ZMlctX3px7KMCBngLCBWNQRiVDggfpRgV8SaQZW1RaCbCGK9LqQ6wDkVsZWxfuITn1j2mTcDG5w6+gARfv3rXz965StfOTr33HNLBF+JuAPHyInPCRK6fI+UO0NCRpphOuuss0a/+7u/W+5xySWXlEhwU/dxGO39PvbYY8srUYx5kupEIkH30gXIpABrVNeA4C+7yxauQ7mu/vAf2HWBx2byhU0UcHQlNg++BNsuW33yyScXm6NyzfjWEDxm6975zneW7CWyxf9KtA/Bs2X7WXwglQvmnw9aVy1Yhw5xNe9xDkyiv9iJEeBY9i0CQqmI/tpXQJCa0dI2QHApNOUXSnx9vw6kRZTZnJrb5r6otiEos23btkJUXvva145e85rXjF73uteN3vjGN5bv3/CGN5Sf/d33PuNv437nq9/FveJ3F1544ehTn/pUIdddw/yTgyax9rMSbeS6SxlB7AV5mqdPc+ZkzD1/HaF/skCPfexjR0cffXT5ymGro/aMC6LMwNAJiPGZZ545evWrX11kjbycccYZ2y+y5fdI+Kte9arR2WefvT1D7VUmdUWHOaVzVAocdNBBpQ32fhvz2sAlEokEPWFbDltRB1k5vAJ57KIKmmVnvtoEP0KA4Atf+EIJWtY+oj4rYWarmkHQxMZhPFWi2RYVVVIq12ofgCwJbpiPa6+9ttgyiYck1+2Dz7zstcv/sKb4HY94xCN24CPaQp84Hdxhdqr1ct77i52Q1z6WlFA0BIkS4UQzVhR9myC0FJfSCyXh63I4EaVAASPWXc6t+8pW26saUVSluvWF/DR/N+mKz/pa/5/yJ3KAWC0DHAURw1BqvspaKtFC9uL3XQDB5LQxsCKYAVlUP3Pm1hHGVFBBQEHmWtRWJUkEGOgDck0nCBrJoHgViXc8cjLsv1ba7RRxgR6X7wVlyJLPMEjObZCBqYOJxtyc2zuvFOvII48sB4nIGrT5SrVEIrEeEGjlL9TBP5AAQHbilX1DBv3Ih7B9RhAyAvR0NZ1JN7NH484jSWwcAri2F8hcKwsP+8cnDZ/DnAguKwvnb73vfe8r8ta3xFhi46BHzD8+su+++5ZEjqramHvrT5WCZKNEk2BXop/YyURxVvsIyhtxU/5ivzViFcq9LRBmhEWGTAnqOhgJY4RQB7Fue8xquL8MIpKjVBdx8ZXi972vfhZp8xmlt/P8Lu7hb6Jz5GBZxsNhLHUpjq8i84i18r8uQR49W7TaFUoV8UO4173szlgzLDLGT3nKUwrR1W8Ghj6ojYyIrQCS4CDnTyYa0Y4LkWaAHPxCfnyWDEWgKRxExgyppgOe8YxnlL3e40rxEsPFuOBi34LJieFANomOkGGiQwJ8KYG7L33pSyXb26Xt7RLWBn9LQoP9rbfL0JsCjvrPd6r7n1gMxpaPwe7ZFuWNFOxTHbwhU85Gck7IeeedV+weWUt91h6Md/gaywSfQ5Wcvfa2o/F96rnnb/OPP/zhDxcd03ayMdEOdmqW+PQNor4EiKPMYHXVVs68/bOMxTqAko0Dndow7hbwKgIwq1Bw9s/JRkSZnxLlKANfBtkS3OGwIdZxiIW2NF/vss4w5pyKZz7zmaPTTjutvOsa+eVkbGQMrIOm/BtPBF6wwhYQ2QEk/ulPf3rRAU1HJjFsRBCmCbJBp6VDmtgMVDGNswkCfYLCCClyOkT5smZkqZ1N0cy+hz2iO3N/dTfgAzz0oQ8t5Fr2cpxNMkeCxzLXN910UyHbiXbA313VuhWo4uuoWJDss9ZqSJip4r355ptL5V6S6/5hJ2Ulfa7VJzQEKU4IFzltgyg2IUtIkbnWpfxTdKutRceYciCQkWVesscucxIZ5K7BiHGawpj5nqLjRCyjDUqfRS2Rec+kaP3s+2UHGVYFAQX9ffCDH1xedyWDrTzc/iPvn1dBwOAYK3Mya1yMIWcFYVe+6E0Ayr0PP/zwUvqNXFv7/r6MDIz2eo5MPPmu5T2CKcuGcdSeaAv5j0qBIcNY6hv9Vfcv9MpWWVOJdiFbO+4NDnwUpFrJZlf+StfgO6j0kdBA2Go/wjqSiLBdiY5ItA/6Kt5Mwf75KuBfk2vETyXWBz/4wZK9jsz1EOWtb1ilTTDHbBPf5+EPf/j27QABwTpnxAiq4EUq8XLO+4WSse77Jnj7lpR6MlRdlQQTXBFYgozEDN3ZonQtwLr0dbMwFpx9pIMjYZwQk2VcnoXULovwAOcbqRNs0W9ZCcqt6zLwgH7qr+oJBJJsIvfrIJcbAeeC4xbk+phjjhk94QlPGO23334lm+1Ef5UFxoXTgWj7vCvIkzkzj5xf4ykCrMRKFgBZdz3+8Y8vv3ePZY2v5yD65teass2AvPuqHasgs4y5MYo17jK+xlN7hyp7HBUEmpwgA9E3gas4V2MrratEO4gtO+SohioI+145vrLXQzxkSLbadixkDckOhN5S2UN3rUsSoo+glwSBnTnCRjX33ALfTkWnc26uu+66EtDp+sDarYBmdcAqwBY7xGyXXXbZIWsdARVbZL1+K0+H7x92/tqEnS4jPKvMl6BxUsOh7ZJkUAoEx8EMDq2qDxoiZCLF9WmJbQGJMg6iQYj8LELK+RVV5OgjX10amdjv5B2+85TvIyUMn+P7fV1kvChyY+FrEJ3I7i/rInPL2s8Visv+XGtDllRZDoJvXJcBGQJyb5+6UjwKVjvM5VYiAfpK93AozL85CBIq2CHg4PcuxMnX2Ivub5wRnyezj3zkI8s8OnHVHjZBNOuWTJvXZY5rrCcwp/Sa9pB1Bylqexc6bhq0yTONqzZ4Z7txM9bG1jwMUfb0K8abfDgcSL+MOYIg+7bssR4yHCbJPvIByCz52IqgM5AY+hmJrkF/8yVkGm3rQUaHBKTaYZAy1rWvgezRr09+8pNLMFIwLnEHwnf0Ckh+Q5Bbeoc+jwOpNuLD0LlkB7GSjRaoUUFQE2ffy1pGKXjYtFUEZ9cBbAWiai6VXKuUDX5kLvn8bKMAfZc+v/mTHBDYwoNshQ2Yc78374LE9SGC/iYZeeONNxb/MV7Npe3ay/ZpP7+jDwGEIcK4qxaQ7BXYCFinfNWdv+ZonK4cvM/EmpAQdoJEGDh+osVtQx8ZRArMAQGeVyuwJvpOrDmRiHUbbXM/AsPBZhyWcUX2zFeGyfOXoQjMuYi96K89LEgYoqHvyyIWnmOOtUH2A7F2baVy8Brm3Xojx5SXceDg0QUce+XhCBNnL4IxnH5jhjz5njHxOVlL/+s+gmnuvewx9bwwnNYnOY/sF0fc75cVxAHt8TzZ8gheaIvv6RFGexlrryuE/mI/9CvG2tizJcsc66EjifUdsGbYCoSGE8sZ56eAr/Q3fcVf4icMZf0ghfrjTR9eGxZ9AvqBTvWOfzYZ0U7cgS6Itf8lN3SX4J9n8E3qU9qB38pf5bsKdpC3CBgnNoZY1/Faz1URa8+yvsy/JAsiZ55jPfoeLzDHyHXYMW1PYt0tZhHrneqJ6jMYKUrehn0CPysQsBkQMg47R5yDPrQocw1zKppO2ZrjRYGAUCicqGVfnHsGfVlGIgyZMlHPRuyXWSYMxpuiZIgRwQgsbGUYf+PCYUCMkT+OvUy+cjkBLqdpuryL2vtAldAJjHhXPbLtf0R3KcBVlgCTMY4SYidjyvkm69q3zG0PAeOAzJN1uk+bYu0ZqyEb4BhrAYsYa5fvm6c6JxIbgeBCyFNd9cC5RXI4tw4AG8qrcTjq3sQhAy+oW/uG1okgG0Jh3dDFie5Bf/E/VD+wc2wZf8B8hP3i4wnwqLKz3/qjH/1oHmy1BsBBBIGdB6PCqiby5lYCko75yEc+UgjeELjcVsBOs7KyfQGBQaYpfGVKIjhdgHPJoXQKMWU2VIfSeJlbhrKt4Ek4qMu6KBVfI2q3LHgWEouAIWMUGzK3TDCY+o9oycQiYCLRqyKCfQTHzphYp6oJOHuIYFzGDAEXEOIAG88+kShzqQ9Nua8dpmVi3Pq29tYh6zFNd+WaSmwWdIpglMMP2YhalmSw+SreoS/r1XeSw0dQvahS0CnTAgM19FWQl28k2JbZ0OWBXLFxXgnpvBEB5ZIZq/yiCObYb33FFVcUkl2f5p6YD9ZBWz5zG5BgsY3N+TKC7jHn2ocT0TGXX355qbKdVcmaWA52UlIypMlQYqMUzUmIXRgqTi1BlgVDaDjtia0FRgwREyGW+VRuzAFfNjxTiY8MrIxI7mebDXPXvBKJRKIL0C/8hYMPPrhsk2tu1UF23vve95b9yrJKXVTatQE+oOyXdsp4OhG8Br+IDVIBJNibpHr5QKgEiW3vs8dd9jrKfyEIoaSTcvS3vvWt5UAz5LovJHEIsH5XFdweh9Axhx12WAngSfg0dYyEo22igil9D+BtBexE0Q9p0cnAqm0nSPVm/rZAYCNTqPRClLBPWa5E9wgZkPUkA6uqXCB3Su/sicnSu0QikegX2ArlmarcBONlr+tyTb6Vs1FkgGNvOh+mTz6XzLpSddvstFEGrM5W6yM7JNAsc4bcrcIebnWYB8F2xMo8IFoq6vgn/gbkSpDEuSxkTibTye7I9hAqU/uCPq3P0DE4iWCKc2JUjAS0Vdm/ZKM1LECWWC12Eu2KRTkUiKbaNM4AdBGdMSaMh72G9tnWhjKxNaAElsGSgfD9KsB5kaVWzpwHkSQSiUT/QC9zdGUSBWKbxFPywr5lWURkx8nOfUlo8J+QaO279NJLCwlTFVj7VVE55dCyOEF/aD7jOoE/Yo+1SjZES3k+H7WeE7LlLCLbEMyrQ9UcaJXkej4Ypz6Ra/rEHDvfwBlQgiu1jhFMcVCZ12/ZdpLzvFrshDwMLSMr4utgDdEZJ961LUQE1v4VpeDKn5CrWogTiUQikUgkEBpkB/lErpHP5kGTyKs9kJdddlk5bAh5XfUWPMTB6bYSFO9617tK2bBMZ12urm+qpZS5y1jn1rh+gM+OXB1xxBGlPF+lRDMBYH4d+HvxxReXK95xnZgNwbK++fza4yTveEVkU8fgQp/+9KfLGQl9q4rZathJyevQSCMizTARos9+9rNFiNqGMXH4EXJNaa1ij+0iYBCVDruGWJWQSCQSicQQwL46WMihUg6YUrZZEx0ZYCWat956a3mNFRK7aqKj/NvrhOypvuGGGwqprh1yPpBKKadQu2yNWlX1VmJHRDDHnCDWrpif2tczn96zbo5jK4JgSmI6+paxDuBrSLUgVzOYIiBme6yqExeirQ/p+y8fO/Vpk/68ICyEhpIIAeqiJJyhVA5uT0O9j2UI0FalIwICfS4hNpfNax2hX2SU8qsvWYt17XNi+Kjl1j49mTdfOWfeOkB+++qEJBLLBFuLUMvuKtm0hSeqAa0PJMd+axlre1+VhSPXXb3hZBy0w5pFqpF8BF+Juqw1kh/Vf/wHGTF7x72u0DkfDlAaWhJm3eEtNkgWYk3mbEOo/T3zqQQ85to+XFsp7atPDA/0ie2p5lzST+Ar1qS59so1yUYnw6tWMM9JrJePwWpJjt1Xv/rV0Yc//OEiQBy/tiHbKzokCj3El6mLZkXGuo9g5MPQx7WOTrr+6BciIghUX5wZxGXd+pwYPmJtklFvj6BvEQFfRcY555w2xjvlN5EYlQA8f8HbJJRssr/h2Foj/BT+CjK7bdu2kkmUUVwWtIHv5ABYJ4C/4x3vKKeVI/f1GuYzOLDs0EMPLft4OfOZre4fyJatirYgKAu3dbE5T3wPr1H7wAc+MLryyivLO67p7cRk9LnK0xtrkGoBPMG7mpfwMWNvvb3WOc+rwc677LLL6V4sbkKmweSZUJNp8fq+K1AEyqbsFfjCF74wVTiQEq9Dst9E9K7txUBJcRwdOOKAj9qJFD0SIdxvv/1K2XiXh5xFtNuR+hxaDu8kGAMGXWnQPvvsU8Zn1UaRQ0G5c8pF1JSgCYrYJ+/yvcvv/f1LX/pSib6ZX/2h6PoaIGjCWjJHDgwRKea4OFRChkLEmGGLyyF8nBzVF7G/jXxZb6uYM21HmsiakybpBpc2aU9kYLoGHSA7KrpuXKIdHEBjs6wDdPTbWrP1RDs4xdGWZVzGwFo29svor76ad0bZWuSMeV2QCLhMm7cxxFq95ZZbivzaO2q90tnmzTolJ6sIRGq/MaNrfF3mFVuS9H0Zc7UqREkpHwCJlNVM3AHzbq3yRZBs+ossNgP/Iad0rYudkyGm17rQsZ5nfdo+h1wh1WwSUi9wVpNquPe97z068sgjR8cdd1zxH5qHYyXuDHPM5guasBd0IRg3h43tu+++ZVzbnl/3d09lwmSIryoQGvooQMb40mx8vPWkzwRyleDnm0s2kC2M9Wus+PwPechDSoVAlz7/JGgDHWPu+ENsr7kOebOWtVcArf69/9Ne1SfaP8RkYV8QwUn+Dz8t4BBLa/Auxx577P/aX1P/cRxMIvL4whe+sLyonLLtCoyAE+5e8YpXjK666qqJbdMmxutrfRidfPLJ5dUDDFrbQDIYo9/6rd8qGZtYZITUgSXaaV9Vlwd7UJSc2he96EVloc/am0VxIvw+79UMfl4WLGyLmSJnzDnqSIlx5GiYT8STY0HJ104HhWFclbgwRiLlgiYOUHGJ0Dkp2+f6ohSCfOkPgyp4ICAkchiZPdlpffW5+B+KjgzrL7lVameNWVuMnq+yBvqLXC2jv+YKkUKWahlTasaJZlSWAWNFByB0ZMdYuYyJ6LyI7TKcAjLMeCGV3hFpHXb9zEDoXK/xEcz0c9uwTkN2rUuyK4AYWWnyrM8cstoBD7kll2SXQbE2Q259tW7Ji7/7XNcIfYPwk99ar3QNjq1+k0s2YV0dFvP/8pe/fHTFFVeU/p566qnltT+JHcGhFYRDYB0MRncg2OHkgjVkbcSBRE7dtu3MmpeF9LcI0pCnefVO2F+XNcD+sL3WtbWBLNCt1op2xpp2f8SezaXvjz/++KJrlxXEHDroUEGnl73sZSU5ELbe3Cnd/dVf/dUyrsazbZhDzj6fQxWCk8DpwGYlAj1Mvn7yJ39y9NSnPrW0i6+V87sjrAu86KyzzioHDppbMJcCifjGc57znE59/mlg6wRQJGt+//d/vxA8PmbMddgfP9frW3tPOOGE0n6BgS58iq0AfpH3xJ9xxhmFYAfocj7PXU477bT/JTgU7zSEk9cnYg3aRTl8rR+l/Eob21YSolcivb/+679e2mOREda+E+snPvGJZfEbn2URa8bceFHy2syQy9gSPmQTceOkM/i1wm+CYjC+xpSDbu+aflAGZI/w6pP5DyWybOgrBYcEyq6LHOqvefIVOaGgyXOzr/5Pu2tZFSwQ7eLYeG0LIvuwhz2skBSOFoLddX85X6985SvLHkAOWeClL31pcbRE3JcBsqNM8rd/+7eLgxBjJUj0tKc9rZS9mf+uHQKyTGZ/7/d+b3TJJZcUkr8sY0T+ycAznvGM0SGHHNIqOSWPZJAeMc8Chs6rEECwVhltcl0TAZ8PGPemHJJfWUw6WEQcWYjDH+92t7ttDw51NWd0Crvxpje9qTiXyyyDM1d77rlncVrYoS6yjn0AuUliPR+sFw7YOeecUw4sQ64RHb+v7YE1QX4EjpFrOs76Mb5IDyLmqnV/cw25n8t6ZW/YHTbY2qY/2WB2yfd0a72uYy1bn2zt/vvvX5IVqt2WpevWAask1gGyxYafffbZhRDyFclCDfMtYE9XWb/3uc99ivx1pZeHCHZfUP/MM8/sJbEGc40bveY1rxm97W1vK/5nyNw4mN8k1u1gFrHe+WtK9PRQttNAoPpYCg4MCOIRWZK2hUXfOUoMDwMlMqSNfmcQ+1YKDtrKKXeaZ32ISpew0DnjyIeS5wsvvLBE7GVAHY5CGM0lpWX8whkYd/l7EHSyoCyHwSAPlEnMB2fe12VDG5ESWT0kGhHlzKts8DMy5u/GpNlXP8c94qvLZ/UZSVeip78MtHtRivoZV1fQH+vOc+kE7XEJHCFJ5H0ZIO/6j1xrk5+1gyxzUhwqaO67dgbMiUyT0mcKlAxryzIuMoGQWsdtZqzJn/tbV3VpqKBhZNb8Xd9DNkNmm4i/u2L900+MPKfOuiVHZJZ+9LUrY+75AgJ0j/nyXGtwGRdSz6giRM7lYDPWFVkKPh/oJiQKYSb7bBliTY+R1UCsHX9T0WXdsJeCRGy+9USW2U6fYR/iXhx+f6OXyD674f8FycyTbLkgiO1W1qJ71GtZG9lSBB7BEsCTOBHQLSWNHevXdQIdsIpS8BqepXoIgaLDVU2QDzJWg//obw7oRbKt5SRZ/wdrtK+l4AFt4QOZQ7rCfLJFk+Dz2pul4IuD/uUPTioF3/m44447nRLmZE1Dn4k1JRHKS3ZECVWbcG/K0H05FBx9bfK7PhJrc8VQyqDIGgk6dKk0KW3tMS4cdURaO5WpmD8G34L3GXPbVPKT4HM+T8lx2DkR5IIC8SwBDpC5NPbmydU1tMvzEWhRTeRPpo8zJKgQzpPPRV+1y7yYh/qC+nP6a5z0V//017P02ffuK3PNYXO/tvuLxNtXi9SS8Wib0jFbLZZJrK01MqRNxkV/GQNOn4z+Moi1uTAPAmpkG+mMMen6ol845TJYbRFrDjynD4EO2aVn9Y2MmXOf8XyINaUtxtvle5f2+Ft81tdYr9a79epZsQ3Ez/6f7PpqPttEEGtzZW1qg/Ys4zIO97rXvUrQx1y13bc+IYn1fCAT1ghHiz221Yfj5fdkxjoJgm3t+D7snHVjzQhQsaFBtiVBBD2tX46dMzw4/2TeV0Ell+w0v85nkXVknE6NtQraoV3kFklQaeGgMro1TwDfOPpCrN2fj0DugN8QyaCA75EDOpIuJpfWc5dtGxKMj7L6vhNraxQvoTcQPNckbuDzSazbwUxi/fSnP/100Ux/rJVuEyagr8Ta5ykIUTpGgjPatsBQOIwQx1qbKM5YZH0j1toqiqVdFpG56moBkRltQX4Ycs46w8KwK4UmgLVCN2ayVpxrhJgQ+hqXMQznHWqZ5HggrZ4lMh9E0/300Vf99Iyu4HnGX/+cvOiyfpTScojCUdIG/dAnRo7smBMOi7bGFSS52Wdj5l7Gz9rkHEVAxxhRpv7P/7TZX89CrEVAPTuwCmJtTLVFv4GTap0tk1ibgyDWdWWP5xp789CU4bYu91YOyoDbcrIosdYXegvpRKhlqI2vceZ4h06pZTfk1rzLnvtKhuPSxshCx1zEerdWjJ35owusGyC/xszXNvVS9M+hgAIFZAhirvTHmtHeti/3tV0liGZX+rYPSGK9MZC92NIkO0gOyYf14bJeahtpHdLz7JugFFuHsHHwBTzpZvKNXNcEG4n2va/WdASzkIImobb2rF8yax/1AQccUMqUw7dbVNdsRcwi1oIW/NOw812CjIV+JgN0MH0Y/gmEviSDPicBQ9937UMNAebOXCJO1lsfiTXEWuZH0hd0BZs7jsvFZ5NYL46ZxPrZz3726bJCshX1omvCBFC4fSTWIGJDcBguBKBtwgEhmJwKAkxR9ZFYc4o5wfahKkukNNsei4C5oridMKr0m8M+bh8XaAODzclQ0msvsXFjdOKi3P3dWOpj0ykAPwukMBYIJ7Lt/xAADm5XykJ/KC19tb9CXyld/W+2kfxZZPpniwIHRvkypYYkxWUMtN16YgzD2arXonuTbwEFyt7aYADJHoXaphPUB2Ktv+Td2qebamJtvPpArMmY+UUqmjLc1sURJyOqThDsRefZmhEQUvYdez7JblOXeA55NNaeb6zNPRJlOwA5jvf767vPWq/GxL2C0AZCftkYRIF8W6t0VJtzGI4iYq1v0Q79sU6sQ8+lX9q+yAK7KGOtamqdHZYk1htHyKA1jVzR+WBN0rO+joO1Y035jLUqsK8qo77YA4ExF1+JzZzkH1hrbJN20CsHH3xw2SPvgEQ6R5BonWW3S8wi1myouafzlgE6Gblms+ld/kNTzuhi/iT9TIfRkf6va7vaZ1hz5lLGWrKIL2ScwLj0iVgHzJ120weCatHeGtquvUmsF8dMYv3CF77wdEQBQYmozDiYAIa0r8QaOFbICYeP4epCaBglStN4+cpR6xux1g5OsSg0RWlMuoIxuO6660YXXHBBIR8UOCVtkQeMGQWP5Ctr3XvvvUv01r5dh7UgSnFx1DjxPqvywDwiy2SCsqjJuu89K5wNBotgt002wXjrm5Mizz333LKH04JqEn9t5VhTuvopC2DNyAr4nb4hKnEFSYmLAdYHSlDfagUZY4DccaKCvCPZbfW3D8Ra3/tOrDmggiUO+TE29aFDtTwvciFp7ofc0jOb7Su5EXyKPZf06jh9zyCQXecy7LXXXkV2bSfRN064ttCt9H9cSJWL7BoP65VchqxGgMga8T2ZMoZ0uueRJ/PYhq6eRKzpQ3rQq4MQCP0zV21fxslY0HVdy+UqkcR6cyATdFhkE5Fb+iwCTGDdkOPapgT8btY1DtYWfWVt0iXskLJvfovv7a1mQ6zbdZbbrhHE2rYwPknMt3FFYvg8XZeC1/B8z+IPkTn6kB3wVbvIhL+TG23n40TAfisHWIybMUGsVYKYU+vSmBg364gvRN/3hVhrs4vPyF8if+aPXonLz+RAcDyJ9WLgx/AHyQc+FrJBr7OLO7/kJS85XRaDEE0jsCag78SaI6dzyAkHkDARtrYQiipIroug9o1Yc1gpcKd7WjzIXhdA7jix27ZtKwRoHKlG/DjrlBBnnaPOsQ3yrJ2iuM2LI6ztxpXjwTi4r/vru+9d5pyx4FBzSBgGJMTXtubecygre9ecEMmxFP2tSTW5Y5DInX7aT2WtIEgcT86LrKNgAfmMi3OlnxwsffZzHCZC1jxDH60JqMmJ35tri1l/21CSfSDWQN77TqzNK2KNdJJjlzkeJ8+buawb/SXPnreZvkb7GQBZaucf2LdZZy7IGRkiu+TWacACQcbZGiWXkZW3FuPiYPhKZv1dW1WiuJcqGSCjZJj8WivmVXtk37TNPWR8N9u/Gu43jljT0dbfiSeeWPrEfgkCtH0ZJ31voy99RhLrzYNc0FtBYKyXWDMuY0qnhyPsirUzL/wPGbQG3c+6JZ9kn01igwWYBMOsWTa6Ddux1cEvQWjYK2PP1htfl7GWSGDr2bFlwbP4pTHHdD3Zq3U2+QjZo8/ZMDK4zHb2EfxsPMTas0aNl3Gj7+g9c9qVb71RhF4xv+ygNtdzTO7II58i2s7PXGc71SX4NXxl/qC1YpyNb/j5O7/sZS87ndPFUFIKk2BRWnh9Jtb+j1AB44GMtW0w3I/C4cApB6dM+0asKXVzJONk8VhwbYNg2cvFWUesjUe0yWI1RhxajjlnXbkZoi8Lh4BQVAgDOWpefs/hNqYi7C7KXz845UhBKA+X78kIQfdc96ZU2ui3+3ueDLVsn/JvJa1BdEOhMVz6dvjhh5eL48KZ0W7EgSySDw5Pffmdv+k3R4sSRKosTsYOKUFCBBRCtj1bf4257/2fRU3JL6oo+0CsjfkQiLV5Itfk0xyHI9vm5Z6etZl+huwqDVNR4uR60XeyBO7JEGu7KPahhx5asrqCYGTXOtIG8qkNPmsO4vKz3zMsPhdOGePCkPtbBIHqIJTv2Rqypn/+x/pxv0VgriYRa3N19NFHl7ZpJx3T9sVh3excDQlJrBcHGaH7yY21EnaO40s+rTn6POQp1hud5/J9XH72OZf/sR7ZT/eyjs2R6in211d2ShDI/PnfRHswV+y2uVRyy2a6IkhpzJetH/is9Gv4CWSC/dS+KAv2M79M29lY8kfmtirMEd+KTreOYrxiPgWh+XaL2qw2Ye2bZ/qD329eXTHH1j059D3f2hwvWxbXBdaUy5pi/2rZwL12/oVf+IXT69f6TIKbUAp9JtbAuULwOFCUCCPTJggiA8Y5NV5IFtLBUHHgusJGiLXFxVGWOTXxbS9+DjKZ8Xop+zURnyCawFhTOkrRn/KUp5SyM4qJsTdG2jNrQfs7xW6sKQBEmUEwzv7GWee01881J+TG3zkr2jDrOdOgn0gAUnXxxRcXh9IcBMF173DakemnPvWpZcy1MYiCdTMv3M/nOVzIDuUXBBK5RvAENAJkgizot77qs/9fpM99INba33di7dnmWXkfAtpHJ4SsINWqLJx/oPy7SarJmFfsyLwLxOkTsrtR2YW4p/9n2K1XpNl9PNucBrkO0m89kfUIQC0yn5OItfVEbugjjqM2JjaPJNbtgbzTHewIkk1OOe2qYGwvkFmi63w1zvwa/hdn39pFhnw+HLvISlvLAmUCf5IM/uZ/6G/P8syudedWAz1nbOk+84JcmzNf6dXQPcsed89zaRvSpS3RtvoK/4oeXoZt7TP0nd3gszbHi7/H5vt738aIfJk/ba7n1qUPwYv4p330WYYC846XRKAqxti6p2d3/qVf+qXTOdOItQxsTVRqUBpDINYcNg4WJRIRuLYdKQLpOUqQERvOBQfSM7vCvMTaPFGejLK5Mk9tLSB9NjfkxInC3n+LbCCfQNhE+AgYwy5DZA8XByCyOdo3jzLyGZfPm786KxaE2fjXhy+Zd8669hB6crrZLK6+ug8HUqbPaee+r4kJJ4XDcuCBBxYnhhwwqtq6WcfF//jfCCh4RjhD2oPYaUPMhf5aH/puQRtnRnGz6AOxhiERa/LY1hprC9YEMqv0W1AI0Qy5saaQXwaB3Ap8yVILzJCzeddoE/4n1iunw3qlf11+H0EgY6od2mj9mmtyZRy1a7Nw3yTW3SOJdbsInc9WWX+RXWRLBJT5Mca4JtBBtulCth4R972/RQbS//BL2Exz5d4bscGJjcGY0i3GmR6rLz6Bv61q3KNtZKzZtvpadTv7BOPAdvDD6jHyc6yjvkGbtK1ub31puz71zV8ZGmI9WS/N8fW7nTiIiA8FbsCHDmQD4UIOOMJKDjlxbYLwMnpKKxg0g9kXRWQ+GVFOsolucwEZRyTOSYkOLOO8Inag/wSKE6Dc7JhjjinkWjvI1SJKyP+63B955CDLsNkLity4f4w/xx0p5PwJFmnfZuafk052vErLgWXxXmfwLHOOuGuLAILSb84QpdaGLLiHueRkCU4cddRRhQRxmJDnGE9kW3mvIIdAlIDUtGqGIaDt9brVYPwQVuuT7FqvUd0R69Q6skXDOpLRQjw5XW2BfLof20IfnHTSSaWaw3PCzmin9enwTOvVGqsrMhKJrQbrJhx6GWz2FJl2Lgl7p5ybzYnTvF0qTvxekM8aYy+iVNVaZ5P4AWEzEt3COI+72vALFsW4djWvPrSzLzAW48bI1VdMa7Mr57cdjBvb7RclLoof++mGDs4a50x2V5ZJ1oZD2TYQK2UVDBnyyHj1AaKlDKpyFW00yW3BuMoe2mfsXbj1nnzPER1HppFAUfRFCfU4UArG2kEgJ5xwQiGbnHXPCYURpML+b+X6m3HWOfwyppdcckk5+EnWEkJpGV8ODqdG5qAtQj0OnCJlPF6f9qQnPal8Xz8PuSbn9rrfdtttO2Sah4iuxnGrQFDIAWVItQBjyC7Q99YLUo3sym7R+22v04C5FAji7J922mnbS+fr55FX7RQYioqARCJxZ1hPLvpf4Jy9Zx9SZyYSiUQ/ULwbBAw5lIVdB0TWGsn43Oc+N/VQts2CMROQiMhwm9meRSBCbR45r5zotgwuZ102VAb3E5/4xPaDs9xfZlXFQ7xeCtHsMovvvsYbwfQ8h8fps/5CtFUZsUPHnF6+Ecj42juvjDZIdQRn9NVasafasxFsbenasdE3cqa8/8gjjyxjbK5BMEmm/tOf/nQpWZfBHnrWOrE5RBZYlto7FgWW6sAi2bVO49C1utqjKyDRnuPwHtsm4p25AW3WTnpFm63fRCIxGdZsXIlEIpHoDwqx5qAjRq4gJ0MGRy1KZJUFy7K27awxaJxFhK4vBwFwYLUlgiRttglxUwWAWBtXWSbjbBzIj8yXfbi+OvBhGeMhsGFPmSyY5+p7ZMK0zz5Ar5LzGrDYbzkPBGX8rwwagh0Zb/eW3UNukXnkdtEDlzaCqJKQbVQaWAcTEGnv8lal4cCqKNFPbC3Qc2QWsSbD9fkU1qntK+TH3liyW2eOu4TnKG21dUaVTzP4FmvO/mhBsSTXiUQikUgkhobiVSknkuGURfD9OkCWBqGWtUYEN0Ks5gWnEIF0LYtcTQOSZZ+vkmzkti2nGYFWXq00msMuAxyOrwyuw1GQW+WeZGhZzrr+Ipeei+jGK6fA/Ms0B8HQ/nkhG6/UXbZbgEb/IfaMKnVHUBCTZYKMKatFSow3kl2TE33WV1cXVRqJ/oO8OltApYWD6EJ2wdpEqhFbQallg54UvLVebeXQnpDdqBKRtaZn9CORSCQSiURiSCgMCDlCUBCyVThcXUHWDsmw31Y2b90hgy5AEgcEtUX2Y2/1Jz/5yR2cXveXheIkK4v27GVkqmtEMMEBTLJhAgrahVBw1s0/Z71+TdYsOPXc/wgg1GW0iEAEEBDaVUDfPFvGEUFCruv9/U5eRqzssR1q1q8mg4n5YdzoPAeBkeF6nQoKKQEnN6vU8WyN4JRTyFWbCOQKxEUgzHqN7ReZtU4kEolEIjEkFGLNsZF9U0LcPFhmyECsHOok+yhzLWu9zk67bCZSzXFts6RfGThH3R5ehwsF2Qwn2SFeTi9VatoWmZ8Xnsc59+og5NqhaU5RldW1p5M8IxhKTedx1H2WzNibXx96pgTcu8GRE1k3fV8F9NfcagNyop+CGwGlv9pO3je6t7wvWLYMrQus06985StlO4AAS6xTgRdnAdjb7DTwqOpYBdgWWzbs7xagUu0Suop+ttcasRbIy6x1IpFIJBKJIWE7gw5S5vVFSMM6OLdItP16CCFnsy5hXjdwWDmpHGikq03IHsmAImvIZgQnOMgOb/MaECeUriogE1lre5+d0u1gMaeFu5S+GhPku84+TwIZsXUAuQ7ol6ATIisrvozDyqYhggnG3t5y8x1jj4x89atfLXOltDaxdRCn4QusxMnwZMXaJLvec9uHiiREn8wKggmIqcAgv/QKXeM1iQIE9f7wRCKRSCQSib5jOxPi3CAgyvNkr5dd0tsVEGllwF7n4lCnLvZa9wFKv2WBvFsZyWwLnF2HfwlOIJwBjrAstTLwVZSAN4FA6L93Sj/3uc8dPe95z9t+HXfccYWE1iXTkyCAgJjU2V5EWvY7Xk3Uh6CTNthTLjt/3/ved4ezEeyvNleqDIZYoTHENvcBZNbhXwhpXVVifaoqUV1CT/QBcVaA7Qy2WKh2sT7NvcCQkvC6OiaRSCQSiUSi79hOrBElJaWcdJnrVWfl2gJHTSYHWbrxxhsL6VjHrDVHFbE0d22SXI6tskwZ3Lo0M8qvEbs2y84XARKB+NpnjUzEJVCEUERWdxJk4xFrgYRaRlQC6KszCPpCTAARUWGyyy67lLUb61VJsGy1vtQkayhYB72zbFibDt3zFoT6VWv0AtmlG1axVWMSrEUVLwJztnA85jGPKSfdy6wLYpFtcpvEOpFIJBKJxFCwA9OIrLXsnu/XxcGNw7e8l1g2ZN1eRWSelCrHnuI2wUlHNI1fZBI9D1klK8hmn6BtAgvIflx+niXL+oaEyvTa51n31ZgisG2/wmxRRNsEw+pycPIugCRjnVm/rQGVOA5oFACLoBB5sE5DPlZ1LsAkIM+y1vvvv//oiCOOGD3hCU8o2zhk1x3KJxCQSCQSiUQiMRTsQKxl42Q8ZQ7sxetLJrIN2HP4wQ9+sOxBRDbWCQiWMmUBkbb3UApCINZe3RPwPOWbZEXWaV2glNbeTpm/INbICUItcIGk9A0y9A6kckUAIYIE5swhVkOr0IixT8wP65TcmvMIpJAH20JkrPu4vUd7VIMcfPDBo5NPPnl0yimnbL+8E1/QqG9tTiQSiUQikZiEHYg1EqF0UDmejIFDb9YFyIWDca6//vqy13pdTpw1Z6oLHARUZy3bgsPfZHCNXQDxsb+3j1mwzUKfEBNEVCk1xNgi1crL59mjvWzEmrV/VvsQayDf5ixLwbcGnHpvrdZBFLKLnFqrtm60rRsWhXkWvNU2tkaQyCVYJ8gbgaJEIpFIJBKJIeBOnpa91Uj1rrvuWrId6+LYIE7IhvcTex8zErUO4IAqp/QqKFmptudLBsxYBdkEznC8mm2diDViYj9+7FE1lpx8xMQe5j5WcGgjYi1jXc8FWVeZIQuvP5kF7gbIXx8Iq4oc5f/1XCOsdLiLbPRRl2uTMdS++kpSnUgkEolEYmi4k0eIPMjOeceoLBgnZ51g3+nHPvax0Re+8IXBlcg2waFX+u3dyoIhMlRtw77NIGcBex+VgnPY16VUExnRTyW1keE1voIVAgjIa98yfgHZPnvdrdUgI4i1/giK+H5IxHoIbdVGa4K8qAwQxGj7koWed+60w//UOk3QLTLAWxkxV8azD3OVSCQSiURiPTGWKXDO472nSMU6QebVK2k+/vGPF4doyEBw7Z887LDDOslWgwyuMQuy6RlIJjJXlx4PGeF4c7qbfZX1Q05UcvQV5kFGHZEK8q8/5k5gpA4WDAFDkCkEVtDCgYhXXnnl6Oqrr279+tCHPrTDYWSTQH4dXqbsv/5sZILX6ayMzcBhfipvbrrpptF73vOe0XXXXTd2vBe5br755nIw5rq+zjGRSCQSicRs7Hz61/D173cAZ52j5h3Q8f5iBGP33Xcv70r2fVdAApTlvu997yuZZe1oC5xQzqcsjnJmB3D1NRNZg8NmLjhx9gHrh/Lf/fbbb3TIIYeU/nTRDw4jB9/rmwDpMW777LNPKUFfl334iOiHP/zhslXAnnIygpCo2nCQkhPQ+3pKsfVCJhC8urrA3HgdmoPtfD9PdQEC4p3vXtukvDhgDLzjXpXCMkDerX1kyIn0oP3Wq4CfV4zVGfquQA4EXD7ykY+MPvOZz+wQjJOh1DbveFcFI2DX1kUOzal17UR6sjipr3TB7bffXsbK1yDXDgYzZ15l1ceD99qGfgt2GD+HVNYk1/fWtW1A5tLVHPNFLvqRTYz97OuMd7/73eU94/r78Ic/vJw6n0gkEolEYkLGGmToOOUcs3VzyjjHnGQOEad5SNm8gLJv76blNCsH76okG3kIRz0gM8p5XLdMGILiqmFc9bPPwReEC8k0J9HOCCC5mn3qO4bQXuMq+IegIRqyoG1eMqvIevOd6uNAf6m0EAgJXUYmBEfpiXUnerMg0GT/ubdCGNtrr732TuO96OXethllxjqRSCQSia2LqWxBZhK5tn93nYAsOhmcM/SlL31pe4ZvSLDHWeZOxkAQpOvM3VYAcjqE6oV1R8ryxoB4K3em1wLGUIWFSoWtXgqeSCQSiUQisQxMZREIm6zoHnvssXbvFJXd8c5iWSFZ61lZoT7BHmeVBLvttlvr763eykBOhli9sG4YWoa9D6CbBYZqCBgi220GDt3Pvn0Bya4vZfZtbgNKJBKJRCKR6BJTiXXsMXVCeOxpREDXgXwo2VNmaV+tQ2fq10n1EVHay0m2t9rhcva6r2LfrzasKwltZktjzPtM9rQt5iTaqR/IlmtoGeAhtFcbBR4FHFX2tH15R7z97Mq4Z42HKgu6uT68jhzQcQKI5KItKKm2//uyyy4rl339XVyXX355CXoi8YsGPY2JsTFX7Jlr3Jgvct397ncvZffrFHxOJBKJRCKxMUw8vAw4dBwSe/XsS7aHTGm4w0qcQtwVELauDi8LeAYyEkSVc8Qx6qtT72RnGXb7+QQ6DjjggHJ4WNenVdtD6gT1OEDK+MiYP/KRjyxy4Pt1AOfdgUe33HJLOeSIXHCSHQBlvB0g1cXrzNqALKKD7S666KJy4JW+RNsf/ehHl3ecz/u6sDy8bEcYy3GHl2mLahFj4mR+rzsL0tbGRR/d7373K2vcwXnNbHQTdDPZ/dznPlfajFg7+EzFkfFq45wM96SDkN4LLrhgdOutt5aD2xwI1vZF5wjsGgeEeJ5ydv0ed3iZsTNXu+66a9FZ5oocjRv3zV7GmW1kS/LwskQikUgktibu8jVnaWoqzp9lKTgr27ZtG+25557lRGhEoysgNRz7V7ziFaOrrrqqOPtdgHPM4TzmmGNGT3nKU8rpyX0lTwiTOXjLW95STgJHdDiIXe8JftOb3jR67WtfW/ajAyLD0f35n//50bHHHlsc1L4GIzYCWb1zzz139MY3vrFkypBKDjly8/znP3900EEHFSe/j/AOXZUXZBgJ1RcBlwc84AGjn/mZnxkdeuih5d3085ATpOZ3fud3RpdeemkhKYGXvexlo1NOOWUpTjSdg8xa+7/xG79RSJbfmQ+H9T396U8fHXfccXNlcxcFcuaVV9bA+eefX4glCDgi1aeeemo5g4IuaRuIsbMUrLdp69zYCECQ3be//e2lzX6HkB911FGjZz3rWYX8LzpW7kkHveY1rxm97W1vK7/rYvzd0/iedNJJoxNOOKFseZlHdgWYPvvZz45e97rXjc4777wSBNFmOl11z7Of/eyiMwWK/b5NeIYqA8Es919XGLeXv/zloyuuuKKMJfn3usdEIpFIJBIzSsGBk+MAHI7JgQceWL6uyyuWZDi86xeREoH3fV+BVCg3PPjgg0uWAFHqmlSDwENNYDhWSCfiI4vetoO6KhhLGRh9jXHVN6RVYKnPWwXMgyx7/b5q8mKdytQh2cuQlbbQBVlrG6EXEdZ4pVlbl/vFoZHmb9bcaYstIdZqTfAFWFT7tKnXyBcCSwe43L+LS58FFozxorJrTNxLkEylQ5vzFXMlY62aY54AQCKRSCQSifXEXB4LJ13WxCFmHMl1IdYgO45Uy9R5F6mf+whZEBmRvfbaa3Tve997aXurOYuc0tphRzLtffTO5HXZZ42c6KvMU/RV35ASmVsEu699RURkUiNTCdasQIEtG0Mj1kMAeUGilNgjtMa57cu9581+RhClJnbWqaCQqy3ZJUfkyTpp63K/Zsbf742rr4sGWvy/cYz10MVFR9Z73BOJRCKR6AL8PIlByRScZV0SXOuCubyAcEyQ68iArQs4nAii/dz25RHUPsL4y1Ij13VWtWsoRfXces5lrBA5gQiLe12gn8hMkBPKSlZOeTUZ6WvQRcmrvbXmJRSs+UIkEJOhOftDMhL0R9vtpW/rax4g1rFO439Uldh7T36R7DbItYCNAJQy87YulThNm0Lf+R3CPe8YrAIbnadEIpFIJBZB7ZtKrKyTH74O2JDHzUFfRweCkDooyf5BX/sI4278l+1oImcc6WaVAlLtVPW+BiI2CmOKmNzjHvco2Sc/k4s4GExfZa37BsrVXHg9EeWqzdou+KI/AmHNbGDfsUz5XheYb3MtMBTjJxDkEEg6TeXFosTafZ0zYE+tMxYWuV784hePfvEXf7Fc++67b9mbHPAcAT2/W8VbDxKJRCKR6Cv4fbfffvvo4osvLmfQ9Hkb61ZE1q19HQ4H8xoZJ+siU4k7IOOJbCJpNezpdRKxTO46gDOPUDuUTwYtyAmyilh7JVubJbVtQZu+/OUvlzZG2xBpfUFOBEayPHX9oQxZAAwZjfkmD+SDAXYAZBuv3VKe7dA2520sejmEcffddy+l1NFm605WnM7RF/1KJBLDAb2jQkYlFb/KJau20YovQWL38n90V1wbzc65h/+p7xGXe0dAehriHr7Ogs/Mut9G4Z7T7utv+uKa9mx/m/X35ljFfV3N30+7VxPuixDyGdklZLCuspuFWWPg9zEOs+5Zf7buU335m89Mg7/PIxeet9HxmgbtY9ORaoerxhswFsW8Y+hv+u3aKPxvW+PQV6TH/XUQJCfKfuhDHyqLft0nfl4ox0Q2vVImyCbIhCF0sqV9gTkzj5Q1RROXnymAWXOqr84Q4NTXfVVuIyMsmLAZRdIVKEDjjziZj+hfbBtwYnuWgm8NkF1zbp3WFQqc29tuu230xS9+sTi7i46tbRKCNrYFLXIhzbLrcT5AvMaMrMq+64dAAVlOJBLDAPuLMLFLKmXYJhfnH6GqzwGZBfZNRZz/Y9+cdeKrn+fdW1rfA8H3/3HF/bR3FjHhQ9hao2ptkg+gLdrkee43i2zNC/d1T6QUoWrCM+lROtTnJo2JdrMBrnF98H9+r5/Gyvj4auziqsfQz9ozzxwYP+0jB8408tYfPpWzevTLc6fdx999LuZ9HOq5niUbcT+fjf7Epd8u7Z0mr55nLN3Dc8eNKfh/7XE/49CWXBh786ENbdxTO90zZElbJ/Vdf4zfRirhYhzcv8310UdMfY/1qmDACXiX77EeB0IlQ+I1IghWZvruyCBRtJSgd9aGUjNHnHlOslPK+zBWjB6yT3HLMFPiLrIEykpnlUWTAUrfYXa+B31WCs/ZJxf63QdQbF6Dds011xTnJRQ7QvKIRzxi9PjHP768V3cjc9OH91iTOYrX2u/re6w9W8DpcY97XKkMWHW5vXFgCDkE73//+8v3EIZR5YIx60sFg3YZ16uvvnp07bXXlq0W1lkE8rz9wGnbMuTzzrG50v/me6zpdHLj3f/NA94SG0e+xzrRhPVs/bG/7McNN9xQbBOfgd6UtFBV5TPWtIDZtHXNv6Br/a97eXOLakLvzhcotM7pXEG4ScE3beI70gfuEf+rLS7ZPr9D7tyjrpxpgj288cYbi18RBys2QX+xVe7rudrmWhR0uTFVIRiBzbqdxtzrNuk8z9O2cTrOmBlPbRTUbLbN3CBq733ve8vc6Yf541v4GnPJNzJu7LNgrvGYpFPdE/ky7sbPFfrZ5R7GjY6e5J+5B9/OGPDl2N5xCQPP0Vb+kC1Lk5IKZEvyzPPpMv0kD9qoj37WR/bJGBmrZrvcQ5uiX8i19tdbsQL8SGPuFYXux5dcNGCMTJNF7aR/vZXCsxeBeRAQMz8u46dP49pqzZAFdsBhysZ5lp02DoLoZNX6cG/zPq99HxJW72H1CDHxFAsBC2K1lUHoZZc4u3U5OMWCtCIcoRxXCcrXIqdUvW/Y+3zjEqAxnz4zCwIFDlTyNaBvAguMOyM2z326hvHXFopV20JWGTjzRdkxLpMchcT6AdERdFBxEcaQnHAQVOJwHiIwsGoI2tAb1qZKEPJL1zC0Alj0DQdkHY1uIrFOoGOQGlvpLr300uI/cfqtXc4+BxqR4StccsklxUYjItPsqHvSVciP+7Ht9AQ7jswgRFdddVVx7um3cQhi7bkCtEgXghMXchBvN4kg3CSo+BEA1D+kU3+0sYb+IH4Cm9rVhq7VB8Sa70GH87nq5/rZWLgQ72nQNsEJxDGSDTXclx72N+NsvF0ORtV3xJbO9jfjh6jzjbRxHIyH/zce73znO8u4+R8+Cj1PZrTlyiuvLPcWXG2OKfgdEouQkTFzNg7uhxhffvnl5TmT5Mv99NGz3/Oe95S5jT5pr/91meNpFQD+Zp61/13veleZozoZETB/gkrk1bPGfWYzsL7a9O+Mi36TswsvvLCMjXEZ59ubA/01t7N8f+Nnbvgfl1122eiiiy4qY98XX6QLpNddgQCEYFHolPKkRbWVIAIq84lw1guZchK5pBQtnHFKcRmgQD1flI3yYrwZQIvYz6LNFPM8EA3Wz2aml9KlSDxj1WUsZJJyNvYMDeUXcopQISbegdzcFz8U5JrbHESY413NEb02luEA0GtkZZpDuwx4PsNsLXGWwkm13rRbVQgZbiPbk0gkukUQB9UnMsP8AlU8gnyPecxjRo985CPLmgaBYAcuzfKvwsZJdCDpiJhAsUsA0TNkCtlkPtu4+9ApMntBBmU6tcubVVx0jEsQne6cBvYfaUMkBAMRff2un+t5/BDEX5vbIlDILkKG4Oq359ChvkdWtUn/jAtfbRzZ0k4BCPcxHuOCEYiaMVKVZnxU+fiqisj/eR6dLHDriqzwpGot84tMCaTQ9QgYv2q33XYrFXX3v//9i7/iM3wZYzzOr/I7Nkz/JREmETLjbdyDtE0j1vrvXuSWzxcyoV8qVskF/0l/JwV3zb/nkQuBDX6w+zURwQrtQtxnBXFWhZAR8sFXEEwhy+N8Z8Eoa8DcGedx6y9g7oy1MbruuuvKvdtcH31EEusGQgiuv/76orBX7YT2AZQnw6jsjyIMRUNhWCBILAO4KoVBwVEGItsMtyguQ+OyeJV4MRbzlHAzEpRqs9RY30S8RScRgVXKBcNAgVPkFFutoBgCc6U0SKZgiJhkyBLTIRNAzp2yzSmIcSSrZDa2DHA2VwnyGlkQVRfawzDTLRxfjng4dIlEot/gZCMNCDMCfMghh4xOPvnk8nWvvfYa7b333qMnPelJoyc/+cmjXXfdtZDqt73tbSVDOc2OBoFE4NzjCU94wuj4448v9zn66KOLzmD32cJxhMzf/b+vbLrtTEcddVT5X5f7ufbYY49CIicRxAB9RHdFFh0JGffcZUA7tOGtb31rIbC2JHlbA/05qSybv8ZXmjTm/s9WGWNtnI499tjR4YcfXsYtfKL9999/dMwxx5TL/DroddLzZNAFIQRPbSMjE+TAwZW2qbnHKaecUv42Txmz9s8ab3Ptc9PgM+7D3vCTDjrooNETn/jE7XIRsrHnnnsWueAHToNghjnQT0GOcfC8tvZCdw3rwHwIWvExx1VChCzNgrEWMBFwU0lKbslM8y1D64Yk1g1QOqJdMoEynSKQWx0Ui6iuPY8PfOADd3B4RbOQWdlh5HqexdYmIhCi/IdxFxkUGQ3FKXOr3QzOvISNIRdRtXcljC0FwZAqpTrzzDNnOgVdgUIT9bRfR+TPnuhQ1iLVIq4iwfowLnKdWF+Qb2vzUY961OghD3nIDvvhyYgIswoOpZGznI+uYL0KBikzo2Oj+kPbOXUPetCDCrEWFMoASyLRb3CUkVsZSesXSYnAmEygdcxJF+jjOyBVyFlUq7Bfs8AGC+4jMO7Dxj3gAQ8olWVsfRzgNA3uoS3uoZ0uW6ZcMr305jR94zk+x7Z6PlJbV9ssA/wZl2fK1iupFcgQSN1nn322k9xx/fA7PgyfYJJf4DPGybwZZxcbYsxiDoyB3xs3v5/0PGOCmAlCCPQj6uY/SJXLfdgpRJZcNCsim/CsNn0a7XZPbanlImTDOMySC3/jWyLh7oNAsq/j/GDjPwSYZ1UFj370o0ulG1kjczWM26yAQ4Ds4A8RYONXDzXpMy/S826A8Ef5EKVA8a+CQPUJlBllQzEymqFogQJBMmX4KRTRqWU57fFsUTVlaIg9x90cWviMglI07Za1nhc+KzrrVUDNvsqGx34hBHfW/pI2YVxVUXBKECRZvyinM0eMrOgvp2Mj/U2sD8i9YBJyreyOIxZgHEXUlWSNK2XsGp4n+n3zzTeXTIZMU+hWDoz2MubNdicSiX5CsFmZsOC2oBi9o5SW48xusku+Ws/ssSA3EshOK//dyNYUJCbuR1+46C82eF49Fvdw0ZVxhY2fBG1kX5ECNlbyhQ+gYk9wcFl61HP5pciO7yUAZNydqaJ9sxB9nwTjgzAZW3Pm+9DFxsjP8XdfJ5FOtkYZscQUn1GlAiLt/9wn5hCBNZ58NH+f1rYA0m7OzUl9LRLgqOXCFTIxqX8Bz0Wo9VEAgT+qqhFvWFXwelGYF0EOr8MEAZJ4DXHIeYzTLBg/48MnFXTjj9MDs9bb0JHEegwsWnsAZVQ4gn3dE7FMWBzKZpQFKY8JJU6ZiVpbfBSKBbiM/dbuz6jHni3Ouux5LHzt46CLhG7UUfdZhyc5RZiCib2e7q2v+ihazDHwzK77Cp6NRCvldVAGYiJSH/2lqBgmJVai6vMY2cT6gRyItD/2sY8tTqzvwzkgp6pwBGWUYZOfjTili4ADwtkSFPJs+qLOMglgcbDol2n72hKJRH+gDJyPxDbRObO2cNBHnGw2Ofa4ctingd6iKzyDb0FvIbRIDD0hI47kTYN78OPY6+a1EWLM90FknWXBD2CPjcEyIBghg2ifKt/DeMsEawsiOA3L0PE1zI+gCRKlnXyqcTrd74KszyJqbJXLfJGF5jwaH3ZmXhgTn/d/4+5H5qbdz/8jz74KZgsKS2jwRwUV+IpDhDnhP7LFgmXmUoUk+70ZXzcCahJVAm4RFFlnJLEeAwvForA4HEwgC7tsxdRHKBGxz9q+KQYmyKrFRhHJhtlvLYPM2HQ5Zkq+kWkl6EqyLNR4HnKh9ETETSRUUGCj8D+y1sqs9DWcBc/QX32UuUZwtaVr+TC+DDlSjZjUpIRRRarteVLCo7pgyMi1thjIv4AQh0amoA6yMGqy1dapi3Nby1IX4Hyo7lDVEieCcmYCHCpBO1F/2a5EItF/0NN0h/XNN2B3ZhE84DfI/IbfMIlY0wt0GfKtGo7+oLMuuOCCskdb8kMZrtLsWcRaBlEwDykVWIzLPZHjeUmQtvMH+AXa5n8FFpaRnVShpjKPT8o3kTRQWq0ds7DsQGWcbxNl5W3AHAum2ALnvJDmPPLJ+OyzgsXGgmyRO2Mq+29c6/u5jLOqgElwH/KA6PM/+ZqSMXxF7XN+yBCTcsYugk3INdts+5Yxtl43Q663GpJYjwGBslAodBHCVR7M1SeEURGxFckSnQuFTZnVZdnIbmTE2oJ5cT8G1f0pP8/zc61I7QMSFbeng1Kfx9g3oa+i78rWnG5aH9LhWQyHV3hoA4JPVjgZdTsWhXsx2JyCCCJQbnUJLQNhHhAo7/6tAx5DxbKdgHWD8QuZQK5lhzglfk+mBL2UE4Y8yWJ3cRCPZ8kEKBXlaCDVsa8y5FebnAegndYZBz2RSPQfYZ+sZTbHNY/uZrNkmf0/cjPLR6Cb+GD0FCIrGMgfkwWj45Br92xCW+L3kVlHpNzDpdrNV0G/WVnzgHsii6prlP6yxUiHLVpdQzCSryOQzxdR5RN6vW8w3vwh7WvLH9FPsiCDGrIQlzmwfbPpC46D+7jIrSws+9S8H9ngz84KOpMvdtPF1ySPkk8IvopXSbmwdUOB8dNmX1U/6pN5dK6AsaqD4onxSGI9BZSDBWuhiVzNWrDrDkokDjawV8K+nrrsi7FjuDjrysIpJ0Ygol+LgOKyoBlBmVv3F32mEGvDrD3KuLWPQtisUg/jr68OplBuVZfVRrTTflUHp9lvxciK6LWhSN1DxFd/ZfiQIBdCpL8xnkprzIMAgFIbbU4sD310akCWWnkambAPD9GOwBD5QW5VW8gAMZjWEX3XlhPgGXQmJ1gA6h3veEch15yicGJlWrRL+yIynkgkhgE2KIJx7OW8Nt7nwoYFKZkEn6G36AoX+05nILYytmz8tAqtIFHxDPeI+0H8fV5oD5/CKdkqbPgkyrL5AtP60QZU0SFvxoD+dt6L588z7vN8pk2YX+PhuW0+m5yZv+YVc2heZ81ntMnn/G/IVtyrlo2NwLyouHJCOxunygJ3MEfaPURIKFljfAl9sZVLEMn8JiYjifUUiMaKPFkglFhEcbYyKBsZJid7coYtvBpItBIYxPcNb3hDcd5ld+eNCE8CkslJlw13Krd3VYueNRe4sjDtUpKDZC6i0Pwvo+1+iKsIdU3U9UkbZK3f8pa3FIJNXto4SV5/495vfvOby3ga16bxZuC1Tdl7fdDakDGkNUZG+mo0BYJkdWwR4IgKioWzQJeJ1iure/vb314uwSGBoUXH3/8j6QJCstReCUMP1GcvaIegkEz1cccdV9oXZxkkEon+g96zZtlEvhJ7OI/uoAPoHrY7yMw4+JxL4FjptVcgeUXTCSecUE6SFpCzf3OS/tWW8NnYSZV2Xh9lX7LXK7mPezqZeiPbxegugUvPV9Um+SI42fWWGpVHxoGuROTte533ANWNksRFIfhBv5u/NsvkjUG8Dqx5CbSwd5PkKUAetIvc8un4suQg7hOy4SA+8jUO/n9cEJrNRUT9rww67iCLvtkETx+AVNv+aSxsQ5Qwm1Yin0hiPRUWoNKTiNTMGx1cdygLoeAclOXdib4PQmd8jJNAhEzVueeeWxxr2VZKRlbX3ymmafB3n0OmlUHbW4y8btu2rfwc5VsxH4yrfaWUJJI569UN80K/IgqJoFDccV/PFkhQ7qNvsnLnnHNO2XutRB0xRibmyQK6F8Mso2evOkJy9tlnF8JTl5pDkBJtYUwYW1l6BqUrAxqOk/5qx2Yv95g199P64H8jGj7u/vNc5EqJsr7MassskIVlOy3zguwKDClN85oLJDb2u5E3chlVObLJ1iqZUwmiMoJDMK9TZCytSeVvgkDWvEuwyb0Y4lgH5FT5poDVkUceWapCGO0ux9G9+1o2mUgMEdYSOyRgR686u2HWHkw6IHyqyMDOCqhZt/SDgD5bjCQ7Tdqz5w0k+6z/sVXK/7vYTF/rap55Qe87x4UOE8ynQ+lN/XOvNnyPJoyzLW58EeSNrkWuEbhZ5Dr8pGXB2EpssCHkoi0IaJAZshDzGJcgh+QCzKPnzREZ9H/Ne2k/2zmJELv/uDk292QVESUftjCwf+yjjPYQ7Y8xUrHJf7B2bY9l6xOTsfPpX8PXv+8NKGYlxLIclAYneFXQFsrSArOveF2ygouCghOds+goDeUhjKuxosQRKKRSyRLi6fI9B5vx9TfziuT4P5/3e46+z8U+GgTV5YAJXxmwcPg9h3LTFgZTJBP5VaJF+bZl3My9fdv6C9ono8yYaYOv2m4Mop8u7fQ5fY3Lz8bLV2NhH7rPIc6i0LKG5F5/fU+J1eX00V+HvwgiyMxHOVwb/dVu42zstTEga8BQ6idjYb/aRi97lowB4zNrL63+WvuCM8YU9M8c6CtnTPBm3HPmucgXWdWOadHkcAQFTsxFRGrpADLmEBnGMuaRDLR1uac50G9t3IxRjrGOQ26sL1fIE/1mDfodY2mO9IMc6HesVZfvIzjhe+0jm+ZHEImjR3bNmeCQjLUqC/cJZ5uTzBG1Rq1VQSGODJleFObKuAmChjMDxo5TbXsI0Dva1NYVY0qHmSN9XGfE69roREEbuiixNcEO0xuxXY4skItxQSz6hs5QJWMLCh3AWacPmp+lL6xl2TFrLA425G+4N102Sx+6hzbRRZ4t06t9kWWPi46cdS9nQ9BldJW2xP9pj/ZJALAp/EO2U588i95ZFPSt7XXA1usHkuY5nul7tohtnNYPn1VRB4Ly2jgL5pc9kJH3ecSeLZk1XsaGTHim8bZX15g1fRQ6m20xT/SnuR33GfqVT8SWOSRMplm/63l0H/4hv+nYY48t5HucLnY/Nkv72IiQQcGX+n7TZIw8eZ5tAOQfN+Aj6WvIhXFTralvZJFdUjVhy1P4kpsFmTC2tkUaC/dcdBsgP5ZPRa7MAd0u6FSPcwTP2FBr2fjJ8o9b703EejQO2mq8rI9Z/zdEJLGeAwSJgysLSlkStMQdEVQKybhYkBQMJ53SAV+NGyWGNHJ2kRMLlyNO6VicysIYJ4TN3ylGJSeisV5dQA4YBM5+fX+woGW/kMwTTzyx7Cm1WJvKeRFY+OZcBFJfKWbtJxd1WxgGBoCRpXARDYrIRQkiLfpAIYczwnFA2t7znveU/ipx119/81mKy3oA7dBf7VDSdvzxx5dyNMa8rf5OItYMrD5QiowsZ2Wjl/9lbER0BUKmKVT9bhJrMMbGjpxo57jnzLrck3PHcKq2mGbkzDXZbBJrbXf5u3Eh2+bbvLd1OZWUc8lRNWabmeOQGfdgfMmr8XNpe8D35JmMWmuerb++J89+7yLfdHP0WTvJq/UqO02GGXtrOchmrBFtYag5Mko647C9cc7PZqAP44i1cQvnk3xrmz61cdED1ko4HBwr63GabA8dSawTAeuKTbYGyIXMFnvMN6jXAB3AcadXbG1i+0866aRCFH22CTavJtbkjK+xEd8rHHk63/cImUwkfaA99QXT1myTWAeRQBCQKPqU/qOD+DTsStvE2lf3RKyRRmNB7woUs2EI1qQggd/R2Rsh1jFnmyHW9CD9b8xc2kb317re/fWJ7LjoTzoagavB9yAL7DbyS8ZiHmv4DHtkruYh1sYCtzCf7Ct/oJYJF4zrK3nSP/Jp7oNYCxBrF5nWD33XJnPE9gyRWJMpfaHvfYZtZff4AeY5ifWdkcR6TliM2mFhWBQWYeKOzB0lQon5npE1ThZgKCZfzSkFyUgyqhwzSokSpDApbsbDV79jgCkOpJuDbPzjfmDhmwcZQ+XoSCbDafF3MTcWv4siETn3HD8jn5Sc/gW0U/+NBWXPAUdSKBSEDiG84YYbCpnWd7/XXw4/ufd/zf5SbpQco/rkJz+5KDN7XxiapoFZBJOItTb5G8XrCqK1kctYUNAMgQj2NIU6jlgbj1iHjL0sv2vcs6Zd5M84k1mOHaM6CZ43jlhri3n3fL9nPMkzo9PWJRhlDjgRjNAicm2syRDHRekbByCIby1rMcbm29oLQytoYF1GRQX5tVb9rO/Ws3kyN9a59RD3DB0hKCUgZH+kAJhxn+QIbgbaTcaaxFpbjCN50gfy3eZlDGTnPUPQi1Pd5prsG5JYJwLk3Pq2jukKZEXg2O8429YgXYJg2G5imxSSYQuIrWTWyzi9Zs1ay20Ra/eK0l66ny1zsQeIsM9Os6X0Bj3IZnhfcRC28Al8Zb9t26L/+CLI1jTbMi+Mn4Al/YbYIlH0N4JLr/IvtM1z460gzX7QxREM9T0/Yhax1ifzZ4yseSTI8wVOZulsfzdXdCLfBgH0O3NtrPWJDWdHzj///KJP+Dd8mmb1ks8j3dqgb4j1OB1rXvXPXM1DrH3WmBgH/ho5IBOIsj6zf57tmeS7CXLOL9AP46JNZAj0VcDFWPM32CTPVKEVB+EugmUTa/3xO88wTj5jTVtTguRJrHdEr4m1RWfB1Q7+qmAxWtwifRxTC2gdBWKjsNgoHgaEIvG9+aOQLVTfUy4uY8iR53xbYGHgKB6KDEmhfBhBxtS81/eI5zFkjIqFL1NtnzFDwdEbpwDbgvl2f8rGsxg1P+uXdmqjtsbld/qgL5SRfumvPgYh9LNxiP7WpCSe51mUNoMuy3fQQQcVZ7ZtUg3agyxQnPW60y4/mztfN3MZD44UMsvxmLZ+xhFrMDZkiGFetC3IvTFFNifB3I4j1uAe/sYAuxDVNi/9Y4DJtraOc0A3ArLifoyhrGo4YLE2XbXsMt50nraQUQ5EOB2xVv3O333OnIXsxvPIKEfMAUHOPiC71q3fzWOMNwLtH0estYfMWIPaS8bbvGIM6EAOFsep7XXZJySxTgSsX+uYLaSfOObWg4ueoMNVX1mTdKj1Sfc7ICoyfONAj1iv5IweogP5XRsh1tY9vSQoiMwHmXNPQUsXnc7/0HYEy9emTnIfBB+REeSMjHUgiBd9g0TyT+g7/aRrF4X+C8J7pkQC8ul7/hZ9bpzoYzrI8yLr2+yHz5gP/6t9dPAssPuhUxFVfZonYw3m1niyY4IObKXxN45kgo7ma5AZc8svML712AK9bh4lJRCySRlr/Te3ysHJl3s27wXux55pg0CQn0NWyQTfxzz6nf+n181pjZAtfdAv88JHqz9HVskFn8E9yR9flb5clAR3RazZdHNFfrz+st76Gvbcs60ncmGMjbV+zpIJa9qYGVv3FWgnq/PI0tDQW2JNWciIEHYCuWpoE4EiEARZpCUEbqvDwqBELDLEiUJlZFwUMyUUVxN+Z2wtagpu3Gfc31h7BkMiKksJ26PpYiQ8cxkL1DMoGMqWIY6Inj5oe/Qhrib8Tl9d/mcc3J9Cp8QYSopY+axsH2JNIc2jyDYDRGEcsW4DlLVsvxMz58lYM5L2VSFzTYwb240gnAuZ080S666hjZwZjlwbxBrIFofMWrWOwhEgj/VanQTjMWutkk1zjXgpnWSgORSyVMbcmulCdrVpHLEORN+6uPQZUaCXzFXT6VsnJLFO1CD77DKyY80hcEFc2REEJggyYqbayhamaSTZmkLI2CNrKQgdvTIv3EN7EBA2BJlCopGCuGTdOPvsrKAYnTtONyEbMpTIk+SKPtfgf/ANkTsER3v5idbIoqCXkUX30kY6NfQLXSqoYaz0zfgg3n7X1EF8amNA/9NR0+xegE51b2Oo7/pkrObR38ZSm80bX8IYRnZdf3wVkNZemVx2zueb9+Ynxf/zu7SB/Wr2z2cQdzZAAHeSj04uzDk5Nf9sOhIdMoHoa6f5dg/9NmY13IM8+z/tMy/saVOmw756hvY6eI7/xrdbBJ5tPASNkOo2iLW5jiSBe6m48DXG2bwYTzJGJsgl/8Q5P34/SyaMmQC38SVDfMGufIFVo5fEOgRfNMYkRIZp1dAuJN/CoNyai22rg7FhXBBOl/GhdFxBJo3hRhEKmuF2grCFzElHNqPcZ9mL0/MoR4EEDnWUh1Mw+kjpNB37eUCJMYrGTxTUqaNICUOBoFBETYPSJrom1uZL9oHSnjZnxo5DZnsAZ6BtkJmtSKzBuJsLssQZcDF0EZxi/MjvpMDPJPhfbaYDrFUBFLJ76KGHjhwsSKY5HtPmfRHMItZdwtywC9ZoEuvEVoM1jUSwg+wh4kM+gpgIOCEVLiSE/pmmB/zNmmJj+Vr0CX9iIzrQPfgkyIF7kFNr0/PjYmPZAd/L4DYJM7iP9Ux/RVKlub7DbrsHPeBZkWRYBPFs4+DZxkF/Yux8Nc7IqzF3mQNzUbcxxiISE+zKPOQu/o99QN70byNJjPDdkGfPNCbupb3GCKG2JUCwwu+b4xrwe20nS+5Tj0ENbfMMczouuAB+R47Ik/FsyoSLf0JmQy7IaxPu43nuYc71syk/IcPuYV1ol+CAcVkEQaz5JTL4bRBr0C5+ARkiS0177Xu/M3bWlACSuZ00b034f7JJBq2jjcjSkHCXr5GAxVI/HYBDJ2ri9QX2xyjXEI3jYHNskVtO1DJh8i0uAvf0pz+9lD+kQzEeFr25svCVfag6EBkUIfR7kVNzyIFvzqMF6rLAKQpKCPGhTC1gSsS4W9Qc+EUV1KLQ/uivKKe+cjpd+i+yJ/Lpa/QXaaFwo6/kivKN/tbGmTENg0SZzavANgtZBq9JkikWfW8TlCgDKmMhODJNoQqs2ct7xhlnlHFtW01pC9J3yimnlLGeBHMlCn7eeecVkl+XpXcNBozhsoeJ89G2rBtT5NM8i7w7kEQwwyVy7/fmwSXIQnYjOBby6ytDSTatx3CkXYw9Z4L8MtY+26URNVfWH/l16CEdsyyjrW8Cffb2matxDvo6wNz/yq/8Sjk0iQ523oOgXyIBdAR7x8bz1fxsLdARiJEL4ZkH1jO7Sef4H/pwo/Yv2hP2d1ywMHwNxGjS/d2DnQ9SMe5znhW6Un+1uQ2drc10MV3mvmxXDWvScwWAfQZBbRIi0H/j4PMxnrPgs/5P//kpnr/RPrmHuSQT7hOJMvdhF4w7/2eSzvT/Pu9/J40BhLwYB/7StOCNPoVtm5TwCblwjWub/4v/135tGicX9bP012fZi0WAH9km5/WutkOqZBT4WQTGgD8QdpOcj7PZ5FFfjLX+zrs1wP1jPRpP49XG+ugjekmsNcki4cRGSZFSlCjVkFULgk0QCK4Ja7MrBMbCpHxcFBHSIzqFFIi0IT2J8TAX5sVcCYogmS4OfOwHssCaWSUL2bgbbwuW8yZy5qugBuXBcFiQ8yzmZUF/KRtyGSQFIWRMZNEoQgZFf31O+8lVGCsKl3zpHyJCzkT1BBUmKewuoGSuq4w1ZWoeVR3IFEybP06M4MSkUvBFoS2i0g4jRAYnIYyIdsTBPMuCNpJ9ZZPauqgxngb6tpZd+jbK6gSNOCvhuBgT8huGkWMUWQgyG2TauHJKyPgywAawGc7msB+Pw1OvG3/3c8idNasv9bhO+p2rvte43wn6IdeyEl3O1Sqhz2eeeWbJlJhvDl28xiyR6BvIK/TJV0gkFgV7bN+/AwH5U7Mq7zaCXDOLo5fEOqBpyBlnjtPnkpHg4MqqcACRNg5gZFTaAIHiNHIMZQ85tzIwsm3INILHqUD+EtNhDs2LIAhSQiGYR9+Hw16Do25cg2jKgnHOI8K6LIK5CPQXMYz+6jty5itZFmzQl4jeI9aig2TO7/TX7zjny1ZuyIgggLZ2AX2M/k0DuRGEICvN4EsbIEfG3DUuGl0D0TIm5rQtHTMvkFLE1bh1LQvGXF/1s5ZfX+lh82DN+l7UXbu0z3z62RXya0xXsVa1TdCO3OhLQN/0qdYh/q5P9diaX/eof2dNuPwu4Gefdb8AmQ59tex1uywYR4FuARfjIZDCFiYSiURiORDkZufwH9l5/vKyAtiJ2eg1sQbODweGI0OYOHmcXELlkhGUZYkSY19diIwrHKDIFEKUbXD+OEDhYHMKOYsInQyM7CFiTWg5S37vM/6fEK9rVqJthMMecxhfzQkntgan17xwWF2ItnFelaO+GdT9Dfmrv3Lw9YUM6Vf0r/7qWoVzru3mpiYlbSLmd565jDHsqi0x3rPG2ZjE/C0b2hYysQyE7NbyG333O7Lrq/YESa1lN75f1VrVttAx+lLD35rtmvQ7faj/v/6dOfEz+N/4ne/pK2OwzmBH6W3jwY7WwYVEIpFIdAs2h52LYDG7syqbm7gzek+sm+AwMeouQiWj4oAzJYCiN8qMXUg2Ah5Oloy230FkVUIYEefIkIr+INS+isb76vM+S4A5TasgPOsGYsc5DQe1hjlxrdM4xzLzNQgaxzT6mDKV6DNCfsmu78kr+YW+yW60tUbdxvj7PL9r9m3e360zYqxgK/U7kUgk+oStZnuGgdHo/wNlJITYURB0s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BC6F8C75-83EA-4BF5-A0A5-EDC5798CE6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4318565"/>
            <a:ext cx="1646243" cy="1685735"/>
          </a:xfrm>
          <a:prstGeom prst="rect">
            <a:avLst/>
          </a:prstGeom>
        </p:spPr>
      </p:pic>
      <p:pic>
        <p:nvPicPr>
          <p:cNvPr id="6" name="Picture 10" descr="Image result for rouge restaurant logo new city college">
            <a:extLst>
              <a:ext uri="{FF2B5EF4-FFF2-40B4-BE49-F238E27FC236}">
                <a16:creationId xmlns:a16="http://schemas.microsoft.com/office/drawing/2014/main" id="{AB946591-2F32-4869-AE39-239E98E7DB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159" b="21230"/>
          <a:stretch/>
        </p:blipFill>
        <p:spPr bwMode="auto">
          <a:xfrm>
            <a:off x="2897840" y="4515469"/>
            <a:ext cx="2063418" cy="1291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BBFB7ED4-1E81-4FC7-887C-0A345ADD79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9953" y="4924067"/>
            <a:ext cx="2165417" cy="638582"/>
          </a:xfrm>
          <a:prstGeom prst="rect">
            <a:avLst/>
          </a:prstGeom>
        </p:spPr>
      </p:pic>
      <p:pic>
        <p:nvPicPr>
          <p:cNvPr id="8" name="Picture 2" descr="College Rosettes | AA">
            <a:extLst>
              <a:ext uri="{FF2B5EF4-FFF2-40B4-BE49-F238E27FC236}">
                <a16:creationId xmlns:a16="http://schemas.microsoft.com/office/drawing/2014/main" id="{DDBDCB74-9EC0-4DBD-9B37-83D80B4D9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6205" y="4606932"/>
            <a:ext cx="958731" cy="1911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764704"/>
            <a:ext cx="7272808" cy="5544616"/>
          </a:xfrm>
          <a:prstGeom prst="rect">
            <a:avLst/>
          </a:prstGeom>
          <a:noFill/>
        </p:spPr>
        <p:txBody>
          <a:bodyPr wrap="square" rtlCol="0">
            <a:spAutoFit/>
          </a:bodyPr>
          <a:lstStyle/>
          <a:p>
            <a:endParaRPr lang="en-GB" dirty="0"/>
          </a:p>
        </p:txBody>
      </p:sp>
      <p:sp>
        <p:nvSpPr>
          <p:cNvPr id="6" name="Text Box 2"/>
          <p:cNvSpPr txBox="1">
            <a:spLocks noChangeArrowheads="1"/>
          </p:cNvSpPr>
          <p:nvPr/>
        </p:nvSpPr>
        <p:spPr bwMode="auto">
          <a:xfrm>
            <a:off x="5076055" y="1943728"/>
            <a:ext cx="3173179" cy="4365591"/>
          </a:xfrm>
          <a:prstGeom prst="rect">
            <a:avLst/>
          </a:prstGeom>
          <a:solidFill>
            <a:srgbClr val="7F7F7F"/>
          </a:solidFill>
          <a:ln w="25400" algn="ctr">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bg1"/>
                </a:solidFill>
                <a:effectLst/>
                <a:latin typeface="Arial" panose="020B0604020202020204" pitchFamily="34" charset="0"/>
              </a:rPr>
              <a:t>Siven</a:t>
            </a:r>
            <a:r>
              <a:rPr kumimoji="0" lang="en-US" altLang="en-US" sz="2000" b="0" i="0" u="none" strike="noStrike" cap="none" normalizeH="0" baseline="0" dirty="0">
                <a:ln>
                  <a:noFill/>
                </a:ln>
                <a:solidFill>
                  <a:schemeClr val="bg1"/>
                </a:solidFill>
                <a:effectLst/>
                <a:latin typeface="Arial" panose="020B0604020202020204" pitchFamily="34" charset="0"/>
              </a:rPr>
              <a:t> won the  British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Arial" panose="020B0604020202020204" pitchFamily="34" charset="0"/>
              </a:rPr>
              <a:t>Poultry Awards Competi</a:t>
            </a:r>
            <a:r>
              <a:rPr lang="en-US" altLang="en-US" sz="2000" dirty="0">
                <a:solidFill>
                  <a:schemeClr val="bg1"/>
                </a:solidFill>
                <a:latin typeface="Arial" panose="020B0604020202020204" pitchFamily="34" charset="0"/>
              </a:rPr>
              <a:t>tion in the finals held at The University of Birmingham.</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2000" dirty="0">
                <a:solidFill>
                  <a:schemeClr val="bg1"/>
                </a:solidFill>
                <a:latin typeface="Arial" panose="020B0604020202020204" pitchFamily="34" charset="0"/>
              </a:rPr>
              <a:t>He then had the opportunity to present his dish on the menu for the gala dinner at London’s famous Sheraton Hotel</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pic>
        <p:nvPicPr>
          <p:cNvPr id="1027" name="Picture 3" descr="GetAttachmentThumbnail?id=AAMkADM2MGUzY2IzLWYxNTYtNDFjNy1iNzQ0LTliOTI5NTg4OTQ5MQBGAAAAAADnOIORC66WSKHMy2nOmcw1BwD1kAvkfRjmSoS1JeHCRwdAAAAAAAEMAADwslaHld24RpNvlBAjmH3FAAGHVd8iAAABEgAQANLhwDJG4h9CmoZTYfglskk%3D&amp;thumbnailType=2&amp;owa=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467" y="1767690"/>
            <a:ext cx="3453423" cy="482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Box 6"/>
          <p:cNvSpPr txBox="1"/>
          <p:nvPr/>
        </p:nvSpPr>
        <p:spPr>
          <a:xfrm>
            <a:off x="1259632" y="332656"/>
            <a:ext cx="6768752" cy="2123658"/>
          </a:xfrm>
          <a:prstGeom prst="rect">
            <a:avLst/>
          </a:prstGeom>
          <a:noFill/>
        </p:spPr>
        <p:txBody>
          <a:bodyPr wrap="square" rtlCol="0">
            <a:spAutoFit/>
          </a:bodyPr>
          <a:lstStyle/>
          <a:p>
            <a:r>
              <a:rPr lang="en-GB" sz="4400" dirty="0">
                <a:solidFill>
                  <a:srgbClr val="FF0000"/>
                </a:solidFill>
              </a:rPr>
              <a:t>SIVEN Jr PILLAY </a:t>
            </a:r>
          </a:p>
          <a:p>
            <a:r>
              <a:rPr lang="en-GB" sz="4400" dirty="0">
                <a:solidFill>
                  <a:srgbClr val="FF0000"/>
                </a:solidFill>
              </a:rPr>
              <a:t>THE UK CHAMPION</a:t>
            </a:r>
          </a:p>
          <a:p>
            <a:r>
              <a:rPr lang="en-GB" sz="4400" dirty="0">
                <a:solidFill>
                  <a:srgbClr val="FF0000"/>
                </a:solidFill>
              </a:rPr>
              <a:t> </a:t>
            </a:r>
          </a:p>
        </p:txBody>
      </p:sp>
    </p:spTree>
    <p:extLst>
      <p:ext uri="{BB962C8B-B14F-4D97-AF65-F5344CB8AC3E}">
        <p14:creationId xmlns:p14="http://schemas.microsoft.com/office/powerpoint/2010/main" val="80790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3" y="765175"/>
            <a:ext cx="7704137" cy="769441"/>
          </a:xfrm>
          <a:prstGeom prst="rect">
            <a:avLst/>
          </a:prstGeom>
          <a:noFill/>
        </p:spPr>
        <p:txBody>
          <a:bodyPr>
            <a:spAutoFit/>
          </a:bodyPr>
          <a:lstStyle/>
          <a:p>
            <a:pPr>
              <a:defRPr/>
            </a:pPr>
            <a:r>
              <a:rPr lang="en-GB" sz="4400" dirty="0">
                <a:solidFill>
                  <a:srgbClr val="FF0000"/>
                </a:solidFill>
                <a:latin typeface="Franklin Gothic Book" panose="020B0503020102020204" pitchFamily="34" charset="0"/>
              </a:rPr>
              <a:t>Work Placements</a:t>
            </a:r>
          </a:p>
        </p:txBody>
      </p:sp>
      <p:pic>
        <p:nvPicPr>
          <p:cNvPr id="4" name="Picture 3">
            <a:extLst>
              <a:ext uri="{FF2B5EF4-FFF2-40B4-BE49-F238E27FC236}">
                <a16:creationId xmlns:a16="http://schemas.microsoft.com/office/drawing/2014/main" id="{A9B3D83E-4E3A-4748-9026-F3C7BACDE485}"/>
              </a:ext>
            </a:extLst>
          </p:cNvPr>
          <p:cNvPicPr>
            <a:picLocks noChangeAspect="1"/>
          </p:cNvPicPr>
          <p:nvPr/>
        </p:nvPicPr>
        <p:blipFill>
          <a:blip r:embed="rId2"/>
          <a:stretch>
            <a:fillRect/>
          </a:stretch>
        </p:blipFill>
        <p:spPr>
          <a:xfrm>
            <a:off x="5115272" y="906727"/>
            <a:ext cx="3754447" cy="2734619"/>
          </a:xfrm>
          <a:prstGeom prst="rect">
            <a:avLst/>
          </a:prstGeom>
        </p:spPr>
      </p:pic>
      <p:sp>
        <p:nvSpPr>
          <p:cNvPr id="5" name="Rectangle 4">
            <a:extLst>
              <a:ext uri="{FF2B5EF4-FFF2-40B4-BE49-F238E27FC236}">
                <a16:creationId xmlns:a16="http://schemas.microsoft.com/office/drawing/2014/main" id="{FC5D1AA7-0C7A-40DF-9FE6-45B3681FBD99}"/>
              </a:ext>
            </a:extLst>
          </p:cNvPr>
          <p:cNvSpPr/>
          <p:nvPr/>
        </p:nvSpPr>
        <p:spPr>
          <a:xfrm>
            <a:off x="5148064" y="1025107"/>
            <a:ext cx="1872208" cy="1785104"/>
          </a:xfrm>
          <a:prstGeom prst="rect">
            <a:avLst/>
          </a:prstGeom>
        </p:spPr>
        <p:txBody>
          <a:bodyPr wrap="square">
            <a:spAutoFit/>
          </a:bodyPr>
          <a:lstStyle/>
          <a:p>
            <a:r>
              <a:rPr lang="en-GB" sz="1100" kern="1400" dirty="0">
                <a:solidFill>
                  <a:srgbClr val="FFFFFF"/>
                </a:solidFill>
                <a:latin typeface="Arial" panose="020B0604020202020204" pitchFamily="34" charset="0"/>
              </a:rPr>
              <a:t>The restaurant was amazing </a:t>
            </a:r>
          </a:p>
          <a:p>
            <a:r>
              <a:rPr lang="en-GB" sz="1100" kern="1400" dirty="0">
                <a:solidFill>
                  <a:srgbClr val="FFFFFF"/>
                </a:solidFill>
                <a:latin typeface="Arial" panose="020B0604020202020204" pitchFamily="34" charset="0"/>
              </a:rPr>
              <a:t>and I have been offered a</a:t>
            </a:r>
          </a:p>
          <a:p>
            <a:r>
              <a:rPr lang="en-GB" sz="1100" kern="1400" dirty="0">
                <a:solidFill>
                  <a:srgbClr val="FFFFFF"/>
                </a:solidFill>
                <a:latin typeface="Arial" panose="020B0604020202020204" pitchFamily="34" charset="0"/>
              </a:rPr>
              <a:t> part time job as a pastry chef”</a:t>
            </a:r>
            <a:endParaRPr lang="en-GB" sz="1100" kern="1400" dirty="0">
              <a:solidFill>
                <a:srgbClr val="000000"/>
              </a:solidFill>
              <a:latin typeface="Times New Roman" panose="02020603050405020304" pitchFamily="18" charset="0"/>
            </a:endParaRPr>
          </a:p>
          <a:p>
            <a:r>
              <a:rPr lang="en-GB" sz="1100" kern="1400" dirty="0">
                <a:solidFill>
                  <a:srgbClr val="FFFFFF"/>
                </a:solidFill>
                <a:latin typeface="Arial" panose="020B0604020202020204" pitchFamily="34" charset="0"/>
              </a:rPr>
              <a:t> </a:t>
            </a:r>
            <a:endParaRPr lang="en-GB" sz="1100" kern="1400" dirty="0">
              <a:solidFill>
                <a:srgbClr val="000000"/>
              </a:solidFill>
              <a:latin typeface="Times New Roman" panose="02020603050405020304" pitchFamily="18" charset="0"/>
            </a:endParaRPr>
          </a:p>
          <a:p>
            <a:r>
              <a:rPr lang="en-GB" sz="1100" kern="1400" dirty="0" err="1">
                <a:solidFill>
                  <a:srgbClr val="FFFFFF"/>
                </a:solidFill>
                <a:latin typeface="Arial" panose="020B0604020202020204" pitchFamily="34" charset="0"/>
              </a:rPr>
              <a:t>Taiyakah</a:t>
            </a:r>
            <a:r>
              <a:rPr lang="en-GB" sz="1100" kern="1400" dirty="0">
                <a:solidFill>
                  <a:srgbClr val="FFFFFF"/>
                </a:solidFill>
                <a:latin typeface="Arial" panose="020B0604020202020204" pitchFamily="34" charset="0"/>
              </a:rPr>
              <a:t> .</a:t>
            </a:r>
            <a:endParaRPr lang="en-GB" sz="1100" kern="1400" dirty="0">
              <a:solidFill>
                <a:srgbClr val="000000"/>
              </a:solidFill>
              <a:latin typeface="Times New Roman" panose="02020603050405020304" pitchFamily="18" charset="0"/>
            </a:endParaRPr>
          </a:p>
          <a:p>
            <a:r>
              <a:rPr lang="en-GB" sz="1100" kern="1400" dirty="0">
                <a:solidFill>
                  <a:srgbClr val="FFFFFF"/>
                </a:solidFill>
                <a:latin typeface="Arial" panose="020B0604020202020204" pitchFamily="34" charset="0"/>
              </a:rPr>
              <a:t>Bluebird Café </a:t>
            </a:r>
            <a:endParaRPr lang="en-GB" sz="1100" kern="1400" dirty="0">
              <a:solidFill>
                <a:srgbClr val="000000"/>
              </a:solidFill>
              <a:latin typeface="Times New Roman" panose="02020603050405020304" pitchFamily="18" charset="0"/>
            </a:endParaRPr>
          </a:p>
          <a:p>
            <a:r>
              <a:rPr lang="en-GB" sz="1100" kern="1400" dirty="0">
                <a:solidFill>
                  <a:srgbClr val="FFFFFF"/>
                </a:solidFill>
                <a:latin typeface="Arial" panose="020B0604020202020204" pitchFamily="34" charset="0"/>
              </a:rPr>
              <a:t>Chelsea</a:t>
            </a:r>
            <a:endParaRPr lang="en-GB" sz="1100" kern="1400" dirty="0">
              <a:solidFill>
                <a:srgbClr val="000000"/>
              </a:solidFill>
              <a:latin typeface="Times New Roman" panose="02020603050405020304" pitchFamily="18" charset="0"/>
            </a:endParaRPr>
          </a:p>
          <a:p>
            <a:r>
              <a:rPr lang="en-GB" sz="1100" kern="1400" dirty="0">
                <a:solidFill>
                  <a:srgbClr val="000000"/>
                </a:solidFill>
                <a:latin typeface="Times New Roman" panose="02020603050405020304" pitchFamily="18" charset="0"/>
              </a:rPr>
              <a:t> </a:t>
            </a:r>
            <a:endParaRPr lang="en-GB" sz="1100" kern="1400" dirty="0">
              <a:ln>
                <a:noFill/>
              </a:ln>
              <a:solidFill>
                <a:srgbClr val="000000"/>
              </a:solidFill>
              <a:effectLst/>
              <a:latin typeface="Times New Roman" panose="02020603050405020304" pitchFamily="18" charset="0"/>
            </a:endParaRPr>
          </a:p>
        </p:txBody>
      </p:sp>
      <p:pic>
        <p:nvPicPr>
          <p:cNvPr id="1027" name="Picture 3" descr="GetAttachmentThumbnail?id=AAMkADM2MGUzY2IzLWYxNTYtNDFjNy1iNzQ0LTliOTI5NTg4OTQ5MQBGAAAAAADnOIORC66WSKHMy2nOmcw1BwD1kAvkfRjmSoS1JeHCRwdAAAAAAAEMAADwslaHld24RpNvlBAjmH3FAAHqLEQ3AAABEgAQADub2dueQShJuorm%2FRUF9bg%3D&amp;thumbnailType=2&amp;owa=outlook">
            <a:extLst>
              <a:ext uri="{FF2B5EF4-FFF2-40B4-BE49-F238E27FC236}">
                <a16:creationId xmlns:a16="http://schemas.microsoft.com/office/drawing/2014/main" id="{DFC24844-765E-4FA1-92E9-3B51A15720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317" y="3933056"/>
            <a:ext cx="3648803" cy="2736602"/>
          </a:xfrm>
          <a:prstGeom prst="rect">
            <a:avLst/>
          </a:prstGeom>
          <a:noFill/>
          <a:ln w="952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602376-6482-405B-9BA8-2A79B3D06325}"/>
              </a:ext>
            </a:extLst>
          </p:cNvPr>
          <p:cNvSpPr/>
          <p:nvPr/>
        </p:nvSpPr>
        <p:spPr>
          <a:xfrm>
            <a:off x="2448272" y="4432227"/>
            <a:ext cx="4572000" cy="1446550"/>
          </a:xfrm>
          <a:prstGeom prst="rect">
            <a:avLst/>
          </a:prstGeom>
        </p:spPr>
        <p:txBody>
          <a:bodyPr>
            <a:spAutoFit/>
          </a:bodyPr>
          <a:lstStyle/>
          <a:p>
            <a:r>
              <a:rPr lang="en-GB" sz="1000" kern="1400" dirty="0">
                <a:solidFill>
                  <a:schemeClr val="bg1"/>
                </a:solidFill>
                <a:latin typeface="Arial" panose="020B0604020202020204" pitchFamily="34" charset="0"/>
              </a:rPr>
              <a:t>It really boosted my confidence</a:t>
            </a:r>
          </a:p>
          <a:p>
            <a:r>
              <a:rPr lang="en-GB" sz="1000" kern="1400" dirty="0">
                <a:solidFill>
                  <a:schemeClr val="bg1"/>
                </a:solidFill>
                <a:latin typeface="Arial" panose="020B0604020202020204" pitchFamily="34" charset="0"/>
              </a:rPr>
              <a:t> in believing that I have </a:t>
            </a:r>
          </a:p>
          <a:p>
            <a:r>
              <a:rPr lang="en-GB" sz="1000" kern="1400" dirty="0">
                <a:solidFill>
                  <a:schemeClr val="bg1"/>
                </a:solidFill>
                <a:latin typeface="Arial" panose="020B0604020202020204" pitchFamily="34" charset="0"/>
              </a:rPr>
              <a:t>what it takes to make it in a top </a:t>
            </a:r>
            <a:endParaRPr lang="en-GB" sz="1000" kern="1400" dirty="0">
              <a:solidFill>
                <a:schemeClr val="bg1"/>
              </a:solidFill>
              <a:latin typeface="Times New Roman" panose="02020603050405020304" pitchFamily="18" charset="0"/>
            </a:endParaRPr>
          </a:p>
          <a:p>
            <a:r>
              <a:rPr lang="en-GB" sz="1000" kern="1400" dirty="0">
                <a:solidFill>
                  <a:schemeClr val="bg1"/>
                </a:solidFill>
                <a:latin typeface="Arial" panose="020B0604020202020204" pitchFamily="34" charset="0"/>
              </a:rPr>
              <a:t>professional kitchen”</a:t>
            </a:r>
            <a:endParaRPr lang="en-GB" sz="1000" kern="1400" dirty="0">
              <a:solidFill>
                <a:schemeClr val="bg1"/>
              </a:solidFill>
              <a:latin typeface="Times New Roman" panose="02020603050405020304" pitchFamily="18" charset="0"/>
            </a:endParaRPr>
          </a:p>
          <a:p>
            <a:r>
              <a:rPr lang="en-GB" sz="1000" kern="1400" dirty="0">
                <a:solidFill>
                  <a:schemeClr val="bg1"/>
                </a:solidFill>
                <a:latin typeface="Arial" panose="020B0604020202020204" pitchFamily="34" charset="0"/>
              </a:rPr>
              <a:t> </a:t>
            </a:r>
            <a:endParaRPr lang="en-GB" sz="1000" kern="1400" dirty="0">
              <a:solidFill>
                <a:schemeClr val="bg1"/>
              </a:solidFill>
              <a:latin typeface="Times New Roman" panose="02020603050405020304" pitchFamily="18" charset="0"/>
            </a:endParaRPr>
          </a:p>
          <a:p>
            <a:r>
              <a:rPr lang="en-GB" sz="1000" kern="1400" dirty="0">
                <a:solidFill>
                  <a:schemeClr val="bg1"/>
                </a:solidFill>
                <a:latin typeface="Arial" panose="020B0604020202020204" pitchFamily="34" charset="0"/>
              </a:rPr>
              <a:t>Josh</a:t>
            </a:r>
            <a:endParaRPr lang="en-GB" sz="1000" kern="1400" dirty="0">
              <a:solidFill>
                <a:schemeClr val="bg1"/>
              </a:solidFill>
              <a:latin typeface="Times New Roman" panose="02020603050405020304" pitchFamily="18" charset="0"/>
            </a:endParaRPr>
          </a:p>
          <a:p>
            <a:r>
              <a:rPr lang="en-GB" sz="1000" kern="1400" dirty="0">
                <a:solidFill>
                  <a:schemeClr val="bg1"/>
                </a:solidFill>
                <a:latin typeface="Arial" panose="020B0604020202020204" pitchFamily="34" charset="0"/>
              </a:rPr>
              <a:t>100 Wardour St</a:t>
            </a:r>
            <a:endParaRPr lang="en-GB" sz="1000" kern="1400" dirty="0">
              <a:solidFill>
                <a:schemeClr val="bg1"/>
              </a:solidFill>
              <a:latin typeface="Times New Roman" panose="02020603050405020304" pitchFamily="18" charset="0"/>
            </a:endParaRPr>
          </a:p>
          <a:p>
            <a:r>
              <a:rPr lang="en-GB" sz="1000" kern="1400" dirty="0">
                <a:solidFill>
                  <a:schemeClr val="bg1"/>
                </a:solidFill>
                <a:latin typeface="Arial" panose="020B0604020202020204" pitchFamily="34" charset="0"/>
              </a:rPr>
              <a:t> </a:t>
            </a:r>
            <a:endParaRPr lang="en-GB" sz="1000" kern="1400" dirty="0">
              <a:solidFill>
                <a:schemeClr val="bg1"/>
              </a:solidFill>
              <a:latin typeface="Times New Roman" panose="02020603050405020304" pitchFamily="18" charset="0"/>
            </a:endParaRPr>
          </a:p>
          <a:p>
            <a:r>
              <a:rPr lang="en-GB" sz="800" kern="1400" dirty="0">
                <a:solidFill>
                  <a:srgbClr val="000000"/>
                </a:solidFill>
                <a:latin typeface="Times New Roman" panose="02020603050405020304" pitchFamily="18" charset="0"/>
              </a:rPr>
              <a:t> </a:t>
            </a:r>
            <a:endParaRPr lang="en-GB" sz="800" kern="1400" dirty="0">
              <a:ln>
                <a:noFill/>
              </a:ln>
              <a:solidFill>
                <a:srgbClr val="000000"/>
              </a:solidFill>
              <a:effectLst/>
              <a:latin typeface="Times New Roman" panose="02020603050405020304" pitchFamily="18" charset="0"/>
            </a:endParaRPr>
          </a:p>
        </p:txBody>
      </p:sp>
      <p:pic>
        <p:nvPicPr>
          <p:cNvPr id="12" name="Picture 11">
            <a:extLst>
              <a:ext uri="{FF2B5EF4-FFF2-40B4-BE49-F238E27FC236}">
                <a16:creationId xmlns:a16="http://schemas.microsoft.com/office/drawing/2014/main" id="{98D2AC8D-3105-47AC-B716-1327B73CA1CF}"/>
              </a:ext>
            </a:extLst>
          </p:cNvPr>
          <p:cNvPicPr>
            <a:picLocks noChangeAspect="1"/>
          </p:cNvPicPr>
          <p:nvPr/>
        </p:nvPicPr>
        <p:blipFill>
          <a:blip r:embed="rId4"/>
          <a:stretch>
            <a:fillRect/>
          </a:stretch>
        </p:blipFill>
        <p:spPr>
          <a:xfrm>
            <a:off x="5845194" y="3415994"/>
            <a:ext cx="2214154" cy="3153974"/>
          </a:xfrm>
          <a:prstGeom prst="rect">
            <a:avLst/>
          </a:prstGeom>
        </p:spPr>
      </p:pic>
      <p:pic>
        <p:nvPicPr>
          <p:cNvPr id="13" name="Picture 12">
            <a:extLst>
              <a:ext uri="{FF2B5EF4-FFF2-40B4-BE49-F238E27FC236}">
                <a16:creationId xmlns:a16="http://schemas.microsoft.com/office/drawing/2014/main" id="{59CFD392-578A-45A4-987B-4E365166E7D7}"/>
              </a:ext>
            </a:extLst>
          </p:cNvPr>
          <p:cNvPicPr>
            <a:picLocks noChangeAspect="1"/>
          </p:cNvPicPr>
          <p:nvPr/>
        </p:nvPicPr>
        <p:blipFill>
          <a:blip r:embed="rId5"/>
          <a:stretch>
            <a:fillRect/>
          </a:stretch>
        </p:blipFill>
        <p:spPr>
          <a:xfrm>
            <a:off x="2339752" y="1447054"/>
            <a:ext cx="1878007" cy="27459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3" y="765175"/>
            <a:ext cx="7775575" cy="6001643"/>
          </a:xfrm>
          <a:prstGeom prst="rect">
            <a:avLst/>
          </a:prstGeom>
          <a:solidFill>
            <a:schemeClr val="bg1">
              <a:lumMod val="50000"/>
            </a:schemeClr>
          </a:solidFill>
        </p:spPr>
        <p:txBody>
          <a:bodyPr>
            <a:spAutoFit/>
          </a:bodyPr>
          <a:lstStyle/>
          <a:p>
            <a:pPr algn="ctr">
              <a:defRPr/>
            </a:pPr>
            <a:r>
              <a:rPr lang="en-GB" sz="3200" dirty="0"/>
              <a:t>Finally</a:t>
            </a:r>
          </a:p>
          <a:p>
            <a:pPr algn="ctr">
              <a:defRPr/>
            </a:pPr>
            <a:endParaRPr lang="en-GB" sz="3200" dirty="0">
              <a:solidFill>
                <a:srgbClr val="FF0000"/>
              </a:solidFill>
            </a:endParaRPr>
          </a:p>
          <a:p>
            <a:pPr algn="ctr">
              <a:defRPr/>
            </a:pPr>
            <a:r>
              <a:rPr lang="en-GB" sz="3200" dirty="0">
                <a:solidFill>
                  <a:schemeClr val="bg1"/>
                </a:solidFill>
              </a:rPr>
              <a:t>On behalf of all the staff, thank you for logging in and we hope you enjoyed the presentation</a:t>
            </a:r>
          </a:p>
          <a:p>
            <a:pPr algn="ctr">
              <a:defRPr/>
            </a:pPr>
            <a:endParaRPr lang="en-GB" sz="3200" dirty="0">
              <a:solidFill>
                <a:schemeClr val="bg1"/>
              </a:solidFill>
            </a:endParaRPr>
          </a:p>
          <a:p>
            <a:pPr algn="ctr">
              <a:defRPr/>
            </a:pPr>
            <a:r>
              <a:rPr lang="en-GB" sz="3200" dirty="0">
                <a:solidFill>
                  <a:schemeClr val="bg1"/>
                </a:solidFill>
              </a:rPr>
              <a:t>If you have any further questions please contact;</a:t>
            </a:r>
          </a:p>
          <a:p>
            <a:pPr algn="ctr">
              <a:defRPr/>
            </a:pPr>
            <a:r>
              <a:rPr lang="en-GB" sz="3200" dirty="0">
                <a:hlinkClick r:id="rId2"/>
              </a:rPr>
              <a:t>Maurice.Haskew@ncclondon.ac.uk</a:t>
            </a:r>
            <a:endParaRPr lang="en-GB" sz="3200" dirty="0"/>
          </a:p>
          <a:p>
            <a:pPr algn="ctr">
              <a:defRPr/>
            </a:pPr>
            <a:endParaRPr lang="en-GB" sz="3200" dirty="0"/>
          </a:p>
          <a:p>
            <a:pPr algn="ctr">
              <a:defRPr/>
            </a:pPr>
            <a:r>
              <a:rPr lang="en-GB" sz="3200" dirty="0">
                <a:hlinkClick r:id="rId3"/>
              </a:rPr>
              <a:t>Justin.mcnamara@ncclondon.ac.uk</a:t>
            </a:r>
            <a:endParaRPr lang="en-GB" sz="3200" dirty="0"/>
          </a:p>
          <a:p>
            <a:pPr algn="ctr">
              <a:defRPr/>
            </a:pPr>
            <a:endParaRPr lang="en-GB"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840AF24B-C1CE-416C-93BD-29B4B301EEFA}"/>
              </a:ext>
            </a:extLst>
          </p:cNvPr>
          <p:cNvSpPr txBox="1">
            <a:spLocks noChangeArrowheads="1"/>
          </p:cNvSpPr>
          <p:nvPr/>
        </p:nvSpPr>
        <p:spPr bwMode="auto">
          <a:xfrm>
            <a:off x="827089" y="1484784"/>
            <a:ext cx="6913264" cy="5256584"/>
          </a:xfrm>
          <a:prstGeom prst="rect">
            <a:avLst/>
          </a:prstGeom>
          <a:solidFill>
            <a:srgbClr val="7F7F7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p:cNvSpPr txBox="1"/>
          <p:nvPr/>
        </p:nvSpPr>
        <p:spPr>
          <a:xfrm>
            <a:off x="827088" y="908050"/>
            <a:ext cx="7416800" cy="1569660"/>
          </a:xfrm>
          <a:prstGeom prst="rect">
            <a:avLst/>
          </a:prstGeom>
          <a:noFill/>
          <a:ln>
            <a:solidFill>
              <a:schemeClr val="accent1"/>
            </a:solidFill>
          </a:ln>
        </p:spPr>
        <p:txBody>
          <a:bodyPr>
            <a:spAutoFit/>
          </a:bodyPr>
          <a:lstStyle/>
          <a:p>
            <a:pPr>
              <a:defRPr/>
            </a:pPr>
            <a:r>
              <a:rPr lang="en-GB" sz="3200" dirty="0">
                <a:solidFill>
                  <a:srgbClr val="FF0000"/>
                </a:solidFill>
              </a:rPr>
              <a:t>Welcome</a:t>
            </a:r>
            <a:endParaRPr lang="en-GB" sz="3200" dirty="0"/>
          </a:p>
          <a:p>
            <a:pPr algn="ctr">
              <a:defRPr/>
            </a:pPr>
            <a:endParaRPr lang="en-GB" sz="3200" dirty="0"/>
          </a:p>
          <a:p>
            <a:pPr marL="342900" indent="-342900">
              <a:buFont typeface="Arial" pitchFamily="34" charset="0"/>
              <a:buChar char="•"/>
              <a:defRPr/>
            </a:pPr>
            <a:endParaRPr lang="en-GB" sz="3200" dirty="0"/>
          </a:p>
        </p:txBody>
      </p:sp>
      <p:sp>
        <p:nvSpPr>
          <p:cNvPr id="4" name="TextBox 3"/>
          <p:cNvSpPr txBox="1"/>
          <p:nvPr/>
        </p:nvSpPr>
        <p:spPr>
          <a:xfrm>
            <a:off x="1259632" y="1727202"/>
            <a:ext cx="3240360" cy="4524315"/>
          </a:xfrm>
          <a:prstGeom prst="rect">
            <a:avLst/>
          </a:prstGeom>
          <a:noFill/>
        </p:spPr>
        <p:txBody>
          <a:bodyPr wrap="square" rtlCol="0">
            <a:spAutoFit/>
          </a:bodyPr>
          <a:lstStyle/>
          <a:p>
            <a:r>
              <a:rPr lang="en-GB" sz="2400" dirty="0">
                <a:solidFill>
                  <a:schemeClr val="bg1"/>
                </a:solidFill>
              </a:rPr>
              <a:t>Hello and welcome to the School of Hospitality &amp; Culinary Arts at New City College</a:t>
            </a:r>
          </a:p>
          <a:p>
            <a:r>
              <a:rPr lang="en-GB" sz="2400" dirty="0">
                <a:solidFill>
                  <a:schemeClr val="bg1"/>
                </a:solidFill>
              </a:rPr>
              <a:t>We are sorry that we cannot see you face to face but hope that you will find this presentation informative and encourage you to join our team in September</a:t>
            </a:r>
          </a:p>
        </p:txBody>
      </p:sp>
      <p:pic>
        <p:nvPicPr>
          <p:cNvPr id="7" name="Picture 6">
            <a:extLst>
              <a:ext uri="{FF2B5EF4-FFF2-40B4-BE49-F238E27FC236}">
                <a16:creationId xmlns:a16="http://schemas.microsoft.com/office/drawing/2014/main" id="{E4C805FE-27DD-4765-85E3-B77145B98DBA}"/>
              </a:ext>
            </a:extLst>
          </p:cNvPr>
          <p:cNvPicPr>
            <a:picLocks noChangeAspect="1"/>
          </p:cNvPicPr>
          <p:nvPr/>
        </p:nvPicPr>
        <p:blipFill>
          <a:blip r:embed="rId2"/>
          <a:stretch>
            <a:fillRect/>
          </a:stretch>
        </p:blipFill>
        <p:spPr>
          <a:xfrm>
            <a:off x="4829541" y="1727202"/>
            <a:ext cx="3267291" cy="46541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E8A0B-87A0-45F5-86AD-B7383E15FCAE}"/>
              </a:ext>
            </a:extLst>
          </p:cNvPr>
          <p:cNvSpPr txBox="1"/>
          <p:nvPr/>
        </p:nvSpPr>
        <p:spPr>
          <a:xfrm>
            <a:off x="803649" y="620688"/>
            <a:ext cx="7776864" cy="769441"/>
          </a:xfrm>
          <a:prstGeom prst="rect">
            <a:avLst/>
          </a:prstGeom>
          <a:noFill/>
        </p:spPr>
        <p:txBody>
          <a:bodyPr wrap="square" rtlCol="0">
            <a:spAutoFit/>
          </a:bodyPr>
          <a:lstStyle/>
          <a:p>
            <a:r>
              <a:rPr lang="en-GB" sz="4400" dirty="0">
                <a:solidFill>
                  <a:srgbClr val="FF0000"/>
                </a:solidFill>
              </a:rPr>
              <a:t>Our Courses 2020/2021</a:t>
            </a:r>
          </a:p>
        </p:txBody>
      </p:sp>
      <p:sp>
        <p:nvSpPr>
          <p:cNvPr id="3" name="TextBox 2">
            <a:extLst>
              <a:ext uri="{FF2B5EF4-FFF2-40B4-BE49-F238E27FC236}">
                <a16:creationId xmlns:a16="http://schemas.microsoft.com/office/drawing/2014/main" id="{2EE9DEC0-5116-4CE5-A5C0-43A7EB48FD69}"/>
              </a:ext>
            </a:extLst>
          </p:cNvPr>
          <p:cNvSpPr txBox="1"/>
          <p:nvPr/>
        </p:nvSpPr>
        <p:spPr>
          <a:xfrm>
            <a:off x="913858" y="2182217"/>
            <a:ext cx="7920880" cy="3693319"/>
          </a:xfrm>
          <a:prstGeom prst="rect">
            <a:avLst/>
          </a:prstGeom>
          <a:solidFill>
            <a:schemeClr val="bg1">
              <a:lumMod val="50000"/>
            </a:schemeClr>
          </a:solidFill>
        </p:spPr>
        <p:txBody>
          <a:bodyPr wrap="square" rtlCol="0">
            <a:spAutoFit/>
          </a:bodyPr>
          <a:lstStyle/>
          <a:p>
            <a:endParaRPr lang="en-US" sz="2400" b="1" dirty="0">
              <a:latin typeface="+mj-lt"/>
            </a:endParaRPr>
          </a:p>
          <a:p>
            <a:r>
              <a:rPr lang="en-US" sz="2400" b="1" dirty="0">
                <a:solidFill>
                  <a:schemeClr val="bg1"/>
                </a:solidFill>
                <a:latin typeface="+mj-lt"/>
              </a:rPr>
              <a:t>Level 1 Diploma in Introduction to Culinary Arts</a:t>
            </a:r>
          </a:p>
          <a:p>
            <a:r>
              <a:rPr lang="en-US" sz="2400" b="1" dirty="0">
                <a:solidFill>
                  <a:schemeClr val="bg1"/>
                </a:solidFill>
                <a:latin typeface="+mj-lt"/>
              </a:rPr>
              <a:t>Level 1 Diploma Introduction to Hospitality</a:t>
            </a:r>
          </a:p>
          <a:p>
            <a:r>
              <a:rPr lang="en-US" sz="2400" b="1" dirty="0">
                <a:solidFill>
                  <a:schemeClr val="bg1"/>
                </a:solidFill>
                <a:latin typeface="+mj-lt"/>
              </a:rPr>
              <a:t>Level 2 Diploma in Hospitality Services</a:t>
            </a:r>
          </a:p>
          <a:p>
            <a:r>
              <a:rPr lang="en-US" sz="2400" b="1" dirty="0">
                <a:solidFill>
                  <a:schemeClr val="bg1"/>
                </a:solidFill>
                <a:latin typeface="+mj-lt"/>
              </a:rPr>
              <a:t>Level 2 Diploma in Culinary Arts</a:t>
            </a:r>
          </a:p>
          <a:p>
            <a:r>
              <a:rPr lang="en-US" sz="2400" b="1" dirty="0">
                <a:solidFill>
                  <a:schemeClr val="bg1"/>
                </a:solidFill>
                <a:latin typeface="+mj-lt"/>
              </a:rPr>
              <a:t>Level 2 Diploma in Food Production &amp; Cooking </a:t>
            </a:r>
          </a:p>
          <a:p>
            <a:r>
              <a:rPr lang="en-US" sz="2400" dirty="0">
                <a:solidFill>
                  <a:schemeClr val="bg1"/>
                </a:solidFill>
                <a:latin typeface="+mj-lt"/>
              </a:rPr>
              <a:t>(Adult only @ Hackney)</a:t>
            </a:r>
          </a:p>
          <a:p>
            <a:r>
              <a:rPr lang="en-GB" sz="2400" b="1" dirty="0">
                <a:solidFill>
                  <a:schemeClr val="bg1"/>
                </a:solidFill>
                <a:latin typeface="+mj-lt"/>
              </a:rPr>
              <a:t>Level 3 Diploma in Professional Cookery</a:t>
            </a:r>
          </a:p>
          <a:p>
            <a:r>
              <a:rPr lang="en-GB" sz="2400" b="1" dirty="0">
                <a:solidFill>
                  <a:schemeClr val="bg1"/>
                </a:solidFill>
                <a:latin typeface="+mj-lt"/>
              </a:rPr>
              <a:t>Level 3 Diploma in Food and Beverage Service Supervision</a:t>
            </a:r>
          </a:p>
          <a:p>
            <a:endParaRPr lang="en-GB" dirty="0"/>
          </a:p>
        </p:txBody>
      </p:sp>
    </p:spTree>
    <p:extLst>
      <p:ext uri="{BB962C8B-B14F-4D97-AF65-F5344CB8AC3E}">
        <p14:creationId xmlns:p14="http://schemas.microsoft.com/office/powerpoint/2010/main" val="234036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99592" y="332657"/>
            <a:ext cx="7992888" cy="6192688"/>
          </a:xfrm>
          <a:prstGeom prst="rect">
            <a:avLst/>
          </a:prstGeom>
          <a:solidFill>
            <a:srgbClr val="7F7F7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b="1" dirty="0">
              <a:solidFill>
                <a:schemeClr val="bg1"/>
              </a:solidFill>
            </a:endParaRPr>
          </a:p>
          <a:p>
            <a:endParaRPr lang="en-GB" b="1" dirty="0">
              <a:solidFill>
                <a:schemeClr val="bg1"/>
              </a:solidFill>
            </a:endParaRPr>
          </a:p>
          <a:p>
            <a:r>
              <a:rPr lang="en-GB" b="1" dirty="0">
                <a:solidFill>
                  <a:schemeClr val="bg1"/>
                </a:solidFill>
              </a:rPr>
              <a:t>Intention</a:t>
            </a:r>
            <a:endParaRPr lang="en-GB" dirty="0">
              <a:solidFill>
                <a:schemeClr val="bg1"/>
              </a:solidFill>
            </a:endParaRPr>
          </a:p>
          <a:p>
            <a:r>
              <a:rPr lang="en-GB" dirty="0">
                <a:solidFill>
                  <a:schemeClr val="bg1"/>
                </a:solidFill>
              </a:rPr>
              <a:t> </a:t>
            </a:r>
          </a:p>
          <a:p>
            <a:r>
              <a:rPr lang="en-GB" dirty="0">
                <a:solidFill>
                  <a:schemeClr val="bg1"/>
                </a:solidFill>
              </a:rPr>
              <a:t>Our main aim and ethos is to produce well equipped and work-ready catering &amp; hospitality professionals.</a:t>
            </a:r>
          </a:p>
          <a:p>
            <a:r>
              <a:rPr lang="en-GB" dirty="0">
                <a:solidFill>
                  <a:schemeClr val="bg1"/>
                </a:solidFill>
              </a:rPr>
              <a:t>The curriculum has been designed around a Learning Company model. From day one our trainees enter a real working environment and professional atmosphere. Our trainees work  in our award winning restaurants and on a wide variety of internal and external events alongside our vastly experienced team. </a:t>
            </a:r>
          </a:p>
          <a:p>
            <a:endParaRPr lang="en-GB" dirty="0">
              <a:solidFill>
                <a:schemeClr val="bg1"/>
              </a:solidFill>
            </a:endParaRPr>
          </a:p>
          <a:p>
            <a:r>
              <a:rPr lang="en-GB" dirty="0">
                <a:solidFill>
                  <a:schemeClr val="bg1"/>
                </a:solidFill>
              </a:rPr>
              <a:t>You will be paid to work for us so this is a great opportunity to earn while you learn!!</a:t>
            </a:r>
          </a:p>
          <a:p>
            <a:endParaRPr lang="en-GB" dirty="0">
              <a:solidFill>
                <a:schemeClr val="bg1"/>
              </a:solidFill>
            </a:endParaRPr>
          </a:p>
          <a:p>
            <a:r>
              <a:rPr lang="en-GB" dirty="0">
                <a:solidFill>
                  <a:schemeClr val="bg1"/>
                </a:solidFill>
              </a:rPr>
              <a:t>100% of our learners complete industry work placements!</a:t>
            </a:r>
          </a:p>
          <a:p>
            <a:endParaRPr lang="en-GB" dirty="0">
              <a:solidFill>
                <a:schemeClr val="bg1"/>
              </a:solidFill>
            </a:endParaRPr>
          </a:p>
          <a:p>
            <a:r>
              <a:rPr lang="en-GB" dirty="0">
                <a:solidFill>
                  <a:schemeClr val="bg1"/>
                </a:solidFill>
              </a:rPr>
              <a:t>We work closely with employers and industry standards bodies to ensure that our curriculum meets the needs of todays and tomorrows workforce.</a:t>
            </a:r>
          </a:p>
          <a:p>
            <a:r>
              <a:rPr lang="en-GB" dirty="0">
                <a:solidFill>
                  <a:schemeClr val="bg1"/>
                </a:solidFill>
              </a:rPr>
              <a:t>The cornerstone of our curriculum is inclusivity and we take a whole person approach to produce healthy, confident, resilient and well rounded individuals regardless of their starting point or personal circumstances</a:t>
            </a:r>
          </a:p>
        </p:txBody>
      </p:sp>
    </p:spTree>
    <p:extLst>
      <p:ext uri="{BB962C8B-B14F-4D97-AF65-F5344CB8AC3E}">
        <p14:creationId xmlns:p14="http://schemas.microsoft.com/office/powerpoint/2010/main" val="338242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55576" y="548680"/>
            <a:ext cx="8136904" cy="5904655"/>
          </a:xfrm>
          <a:prstGeom prst="rect">
            <a:avLst/>
          </a:prstGeom>
          <a:solidFill>
            <a:srgbClr val="7F7F7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b="1" dirty="0"/>
          </a:p>
          <a:p>
            <a:r>
              <a:rPr lang="en-GB" b="1" dirty="0">
                <a:solidFill>
                  <a:schemeClr val="bg1"/>
                </a:solidFill>
              </a:rPr>
              <a:t>Implementation</a:t>
            </a:r>
            <a:endParaRPr lang="en-GB" dirty="0">
              <a:solidFill>
                <a:schemeClr val="bg1"/>
              </a:solidFill>
            </a:endParaRPr>
          </a:p>
          <a:p>
            <a:r>
              <a:rPr lang="en-GB" dirty="0">
                <a:solidFill>
                  <a:schemeClr val="bg1"/>
                </a:solidFill>
              </a:rPr>
              <a:t> </a:t>
            </a:r>
          </a:p>
          <a:p>
            <a:r>
              <a:rPr lang="en-GB" dirty="0">
                <a:solidFill>
                  <a:schemeClr val="bg1"/>
                </a:solidFill>
              </a:rPr>
              <a:t>As a trainee you will sign up to our departmental standards and behaviours on day one. These are a basic set rules which form the basis of our approach and are designed to promote a safe, professional, respectful and vibrant working environment for students and staff. Ambition and attainment are rewarded while poor behaviour is not tolerated.</a:t>
            </a:r>
          </a:p>
          <a:p>
            <a:endParaRPr lang="en-GB" dirty="0">
              <a:solidFill>
                <a:schemeClr val="bg1"/>
              </a:solidFill>
            </a:endParaRPr>
          </a:p>
          <a:p>
            <a:r>
              <a:rPr lang="en-GB" dirty="0">
                <a:solidFill>
                  <a:schemeClr val="bg1"/>
                </a:solidFill>
              </a:rPr>
              <a:t>You will be interviewed and our team will give you personalises advice and guidance to create the correct learning journey to match your career aspirations and goals. These goals and progression  are monitored and reviewed throughout  your educational journey. Teaching, learning and assessment reflects this individualised and holistic approach. All aspects of our curriculum is designed to be meaningful and offer you as realistic an experience as it is possible to offer</a:t>
            </a:r>
          </a:p>
          <a:p>
            <a:r>
              <a:rPr lang="en-GB" dirty="0"/>
              <a:t> .</a:t>
            </a:r>
          </a:p>
        </p:txBody>
      </p:sp>
    </p:spTree>
    <p:extLst>
      <p:ext uri="{BB962C8B-B14F-4D97-AF65-F5344CB8AC3E}">
        <p14:creationId xmlns:p14="http://schemas.microsoft.com/office/powerpoint/2010/main" val="10667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80728"/>
            <a:ext cx="7056784" cy="5509200"/>
          </a:xfrm>
          <a:prstGeom prst="rect">
            <a:avLst/>
          </a:prstGeom>
          <a:noFill/>
        </p:spPr>
        <p:txBody>
          <a:bodyPr wrap="square" rtlCol="0">
            <a:spAutoFit/>
          </a:bodyPr>
          <a:lstStyle/>
          <a:p>
            <a:pPr lvl="0" algn="ctr"/>
            <a:endParaRPr lang="en-GB" sz="3200" dirty="0">
              <a:solidFill>
                <a:srgbClr val="FF0000"/>
              </a:solidFill>
              <a:latin typeface="Corbel" pitchFamily="34" charset="0"/>
            </a:endParaRPr>
          </a:p>
          <a:p>
            <a:pPr lvl="0" algn="ctr"/>
            <a:endParaRPr lang="en-GB" sz="3200" dirty="0">
              <a:solidFill>
                <a:srgbClr val="FF0000"/>
              </a:solidFill>
              <a:latin typeface="Corbel" pitchFamily="34" charset="0"/>
            </a:endParaRPr>
          </a:p>
          <a:p>
            <a:pPr lvl="0" algn="ctr"/>
            <a:endParaRPr lang="en-GB" sz="3200" dirty="0">
              <a:solidFill>
                <a:srgbClr val="FF0000"/>
              </a:solidFill>
              <a:latin typeface="Corbel" pitchFamily="34" charset="0"/>
            </a:endParaRPr>
          </a:p>
          <a:p>
            <a:pPr lvl="0" algn="ctr"/>
            <a:r>
              <a:rPr lang="en-GB" sz="3200" dirty="0">
                <a:latin typeface="Franklin Gothic Medium" panose="020B0603020102020204" pitchFamily="34" charset="0"/>
              </a:rPr>
              <a:t>College Video</a:t>
            </a:r>
          </a:p>
          <a:p>
            <a:pPr lvl="0" algn="ctr"/>
            <a:endParaRPr lang="en-GB" sz="3200" dirty="0">
              <a:solidFill>
                <a:srgbClr val="FF0000"/>
              </a:solidFill>
              <a:latin typeface="Corbel" pitchFamily="34" charset="0"/>
            </a:endParaRPr>
          </a:p>
          <a:p>
            <a:pPr lvl="0" algn="ctr"/>
            <a:r>
              <a:rPr lang="en-GB" sz="3200" dirty="0">
                <a:solidFill>
                  <a:srgbClr val="FF0000"/>
                </a:solidFill>
                <a:latin typeface="Corbel" pitchFamily="34" charset="0"/>
                <a:hlinkClick r:id="rId3"/>
              </a:rPr>
              <a:t>https://youtu.be/vyEEn6APQ6E</a:t>
            </a:r>
            <a:endParaRPr lang="en-GB" sz="3200" dirty="0">
              <a:solidFill>
                <a:srgbClr val="FF0000"/>
              </a:solidFill>
              <a:latin typeface="Corbel" pitchFamily="34" charset="0"/>
            </a:endParaRPr>
          </a:p>
          <a:p>
            <a:pPr lvl="0" algn="ctr"/>
            <a:endParaRPr lang="en-GB" sz="3200" dirty="0">
              <a:solidFill>
                <a:srgbClr val="FF0000"/>
              </a:solidFill>
              <a:latin typeface="Corbel" pitchFamily="34" charset="0"/>
            </a:endParaRPr>
          </a:p>
          <a:p>
            <a:pPr lvl="0" algn="ctr"/>
            <a:r>
              <a:rPr lang="en-GB" sz="3200" dirty="0">
                <a:solidFill>
                  <a:srgbClr val="FF0000"/>
                </a:solidFill>
                <a:latin typeface="Corbel" pitchFamily="34" charset="0"/>
                <a:hlinkClick r:id="rId4"/>
              </a:rPr>
              <a:t>https://youtu.be/WlJ8hCdD-G0</a:t>
            </a:r>
            <a:endParaRPr lang="en-GB" sz="3200" dirty="0">
              <a:solidFill>
                <a:srgbClr val="FF0000"/>
              </a:solidFill>
              <a:latin typeface="Corbel" pitchFamily="34" charset="0"/>
            </a:endParaRPr>
          </a:p>
          <a:p>
            <a:pPr lvl="0" algn="ctr"/>
            <a:endParaRPr lang="en-GB" sz="3200" dirty="0">
              <a:solidFill>
                <a:srgbClr val="FF0000"/>
              </a:solidFill>
              <a:latin typeface="Corbel" pitchFamily="34" charset="0"/>
            </a:endParaRPr>
          </a:p>
          <a:p>
            <a:pPr lvl="0" algn="ctr"/>
            <a:endParaRPr lang="en-GB" sz="3200" dirty="0">
              <a:solidFill>
                <a:srgbClr val="FF0000"/>
              </a:solidFill>
              <a:latin typeface="Corbel" pitchFamily="34" charset="0"/>
            </a:endParaRPr>
          </a:p>
          <a:p>
            <a:pPr lvl="0" algn="ctr"/>
            <a:endParaRPr lang="en-GB" sz="3200" dirty="0">
              <a:solidFill>
                <a:prstClr val="black"/>
              </a:solidFill>
              <a:latin typeface="Corbel" pitchFamily="34" charset="0"/>
            </a:endParaRPr>
          </a:p>
        </p:txBody>
      </p:sp>
      <p:pic>
        <p:nvPicPr>
          <p:cNvPr id="3" name="Picture 2" descr="https://www.ncclondon.ac.uk/images/emails/NCC_logo_emailsigna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19" y="764705"/>
            <a:ext cx="3343275" cy="54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1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971600" y="1864436"/>
            <a:ext cx="3815903" cy="4462760"/>
          </a:xfrm>
          <a:prstGeom prst="rect">
            <a:avLst/>
          </a:prstGeom>
          <a:solidFill>
            <a:schemeClr val="bg1">
              <a:lumMod val="50000"/>
            </a:schemeClr>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sz="3200" dirty="0">
              <a:latin typeface="Corbel" pitchFamily="34" charset="0"/>
            </a:endParaRPr>
          </a:p>
          <a:p>
            <a:pPr eaLnBrk="1" hangingPunct="1"/>
            <a:r>
              <a:rPr lang="en-GB" sz="2800" dirty="0">
                <a:solidFill>
                  <a:schemeClr val="bg1"/>
                </a:solidFill>
                <a:latin typeface="Arial" panose="020B0604020202020204" pitchFamily="34" charset="0"/>
                <a:cs typeface="Arial" panose="020B0604020202020204" pitchFamily="34" charset="0"/>
              </a:rPr>
              <a:t>While studying you will have the opportunity to have paid work in our multi award winning restaurants, this year we were awarded an AA rosette and Gold People 1</a:t>
            </a:r>
            <a:r>
              <a:rPr lang="en-GB" sz="2800" baseline="30000" dirty="0">
                <a:solidFill>
                  <a:schemeClr val="bg1"/>
                </a:solidFill>
                <a:latin typeface="Arial" panose="020B0604020202020204" pitchFamily="34" charset="0"/>
                <a:cs typeface="Arial" panose="020B0604020202020204" pitchFamily="34" charset="0"/>
              </a:rPr>
              <a:t>st</a:t>
            </a:r>
            <a:r>
              <a:rPr lang="en-GB" sz="2800" dirty="0">
                <a:solidFill>
                  <a:schemeClr val="bg1"/>
                </a:solidFill>
                <a:latin typeface="Arial" panose="020B0604020202020204" pitchFamily="34" charset="0"/>
                <a:cs typeface="Arial" panose="020B0604020202020204" pitchFamily="34" charset="0"/>
              </a:rPr>
              <a:t> Accreditation</a:t>
            </a:r>
          </a:p>
        </p:txBody>
      </p:sp>
      <p:pic>
        <p:nvPicPr>
          <p:cNvPr id="3" name="Picture 2">
            <a:extLst>
              <a:ext uri="{FF2B5EF4-FFF2-40B4-BE49-F238E27FC236}">
                <a16:creationId xmlns:a16="http://schemas.microsoft.com/office/drawing/2014/main" id="{2223D6ED-3154-4089-9A54-49AB69B66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621051"/>
            <a:ext cx="1646243" cy="1685735"/>
          </a:xfrm>
          <a:prstGeom prst="rect">
            <a:avLst/>
          </a:prstGeom>
        </p:spPr>
      </p:pic>
      <p:pic>
        <p:nvPicPr>
          <p:cNvPr id="4" name="Picture 10" descr="Image result for rouge restaurant logo new city college">
            <a:extLst>
              <a:ext uri="{FF2B5EF4-FFF2-40B4-BE49-F238E27FC236}">
                <a16:creationId xmlns:a16="http://schemas.microsoft.com/office/drawing/2014/main" id="{83D2D962-62D8-4FD1-8C5B-1D049D0B33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159" b="21230"/>
          <a:stretch/>
        </p:blipFill>
        <p:spPr bwMode="auto">
          <a:xfrm>
            <a:off x="6732240" y="4291009"/>
            <a:ext cx="2063418" cy="1291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1FFE677D-AF85-410C-AFB3-EE796ECF94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996952"/>
            <a:ext cx="2165417" cy="638582"/>
          </a:xfrm>
          <a:prstGeom prst="rect">
            <a:avLst/>
          </a:prstGeom>
        </p:spPr>
      </p:pic>
      <p:pic>
        <p:nvPicPr>
          <p:cNvPr id="6" name="Picture 2" descr="College Rosettes | AA">
            <a:extLst>
              <a:ext uri="{FF2B5EF4-FFF2-40B4-BE49-F238E27FC236}">
                <a16:creationId xmlns:a16="http://schemas.microsoft.com/office/drawing/2014/main" id="{D9B401B5-470B-433E-AB2E-855F332DC9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908720"/>
            <a:ext cx="958731" cy="19114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07E661-47BD-4CFB-893D-822C79C8A482}"/>
              </a:ext>
            </a:extLst>
          </p:cNvPr>
          <p:cNvSpPr txBox="1"/>
          <p:nvPr/>
        </p:nvSpPr>
        <p:spPr>
          <a:xfrm>
            <a:off x="1079872" y="566241"/>
            <a:ext cx="3815903" cy="769441"/>
          </a:xfrm>
          <a:prstGeom prst="rect">
            <a:avLst/>
          </a:prstGeom>
          <a:noFill/>
        </p:spPr>
        <p:txBody>
          <a:bodyPr wrap="square" rtlCol="0">
            <a:spAutoFit/>
          </a:bodyPr>
          <a:lstStyle/>
          <a:p>
            <a:r>
              <a:rPr lang="en-GB" sz="4400" dirty="0">
                <a:solidFill>
                  <a:srgbClr val="FF0000"/>
                </a:solidFill>
              </a:rPr>
              <a:t>About 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755576" y="549275"/>
            <a:ext cx="7993137" cy="5509200"/>
          </a:xfrm>
          <a:prstGeom prst="rect">
            <a:avLst/>
          </a:prstGeom>
          <a:solidFill>
            <a:schemeClr val="bg1">
              <a:lumMod val="50000"/>
            </a:schemeClr>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dirty="0">
                <a:latin typeface="Corbel" pitchFamily="34" charset="0"/>
              </a:rPr>
              <a:t>About us</a:t>
            </a:r>
          </a:p>
          <a:p>
            <a:pPr eaLnBrk="1" hangingPunct="1"/>
            <a:r>
              <a:rPr lang="en-GB" sz="3200" dirty="0">
                <a:solidFill>
                  <a:schemeClr val="bg1"/>
                </a:solidFill>
              </a:rPr>
              <a:t>Last year some of our trainee chefs reached the finals of several National competitions. Making unforgettable memories and winning some amazing prizes!</a:t>
            </a:r>
          </a:p>
          <a:p>
            <a:pPr eaLnBrk="1" hangingPunct="1"/>
            <a:endParaRPr lang="en-GB" sz="3200" dirty="0">
              <a:solidFill>
                <a:schemeClr val="bg1"/>
              </a:solidFill>
            </a:endParaRPr>
          </a:p>
          <a:p>
            <a:pPr eaLnBrk="1" hangingPunct="1"/>
            <a:r>
              <a:rPr lang="en-GB" sz="3200" dirty="0">
                <a:solidFill>
                  <a:schemeClr val="bg1"/>
                </a:solidFill>
              </a:rPr>
              <a:t>All students are given the opportunity to join our Academy Programme &amp; Culinary Competition Teams. Only the best of the best will be accepted!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DF7356-CBC2-44CA-8A3D-B42C0B0C5890}"/>
              </a:ext>
            </a:extLst>
          </p:cNvPr>
          <p:cNvSpPr txBox="1"/>
          <p:nvPr/>
        </p:nvSpPr>
        <p:spPr>
          <a:xfrm>
            <a:off x="899592" y="764704"/>
            <a:ext cx="5688632" cy="769441"/>
          </a:xfrm>
          <a:prstGeom prst="rect">
            <a:avLst/>
          </a:prstGeom>
          <a:noFill/>
        </p:spPr>
        <p:txBody>
          <a:bodyPr wrap="square" rtlCol="0">
            <a:spAutoFit/>
          </a:bodyPr>
          <a:lstStyle/>
          <a:p>
            <a:r>
              <a:rPr lang="en-GB" sz="4400" dirty="0">
                <a:solidFill>
                  <a:srgbClr val="FF0000"/>
                </a:solidFill>
              </a:rPr>
              <a:t>ZEST QUEST WINNERS</a:t>
            </a:r>
          </a:p>
        </p:txBody>
      </p:sp>
      <p:pic>
        <p:nvPicPr>
          <p:cNvPr id="4" name="Picture 3">
            <a:extLst>
              <a:ext uri="{FF2B5EF4-FFF2-40B4-BE49-F238E27FC236}">
                <a16:creationId xmlns:a16="http://schemas.microsoft.com/office/drawing/2014/main" id="{A9B7F609-C878-424E-8936-8A0960EBCBA7}"/>
              </a:ext>
            </a:extLst>
          </p:cNvPr>
          <p:cNvPicPr>
            <a:picLocks noChangeAspect="1"/>
          </p:cNvPicPr>
          <p:nvPr/>
        </p:nvPicPr>
        <p:blipFill>
          <a:blip r:embed="rId2"/>
          <a:stretch>
            <a:fillRect/>
          </a:stretch>
        </p:blipFill>
        <p:spPr>
          <a:xfrm>
            <a:off x="899592" y="1988840"/>
            <a:ext cx="4378293" cy="3317925"/>
          </a:xfrm>
          <a:prstGeom prst="rect">
            <a:avLst/>
          </a:prstGeom>
        </p:spPr>
      </p:pic>
      <p:sp>
        <p:nvSpPr>
          <p:cNvPr id="5" name="TextBox 4">
            <a:extLst>
              <a:ext uri="{FF2B5EF4-FFF2-40B4-BE49-F238E27FC236}">
                <a16:creationId xmlns:a16="http://schemas.microsoft.com/office/drawing/2014/main" id="{4D86728C-DCF5-439B-91D3-4782A1063188}"/>
              </a:ext>
            </a:extLst>
          </p:cNvPr>
          <p:cNvSpPr txBox="1"/>
          <p:nvPr/>
        </p:nvSpPr>
        <p:spPr>
          <a:xfrm>
            <a:off x="5632310" y="1828890"/>
            <a:ext cx="3168352" cy="3477875"/>
          </a:xfrm>
          <a:prstGeom prst="rect">
            <a:avLst/>
          </a:prstGeom>
          <a:solidFill>
            <a:schemeClr val="bg1">
              <a:lumMod val="50000"/>
            </a:schemeClr>
          </a:solidFill>
        </p:spPr>
        <p:txBody>
          <a:bodyPr wrap="square" rtlCol="0">
            <a:spAutoFit/>
          </a:bodyPr>
          <a:lstStyle/>
          <a:p>
            <a:r>
              <a:rPr lang="en-GB" sz="2000" dirty="0">
                <a:solidFill>
                  <a:schemeClr val="bg1"/>
                </a:solidFill>
              </a:rPr>
              <a:t>Our amazing competition team competed at the Zest Quest Finals at the Hilton Heathrow.</a:t>
            </a:r>
          </a:p>
          <a:p>
            <a:endParaRPr lang="en-GB" sz="2000" dirty="0">
              <a:solidFill>
                <a:schemeClr val="bg1"/>
              </a:solidFill>
            </a:endParaRPr>
          </a:p>
          <a:p>
            <a:r>
              <a:rPr lang="en-GB" sz="2000" dirty="0">
                <a:solidFill>
                  <a:schemeClr val="bg1"/>
                </a:solidFill>
              </a:rPr>
              <a:t>Winning the Tilda award for best use of rice</a:t>
            </a:r>
          </a:p>
          <a:p>
            <a:endParaRPr lang="en-GB" sz="2000" dirty="0">
              <a:solidFill>
                <a:schemeClr val="bg1"/>
              </a:solidFill>
            </a:endParaRPr>
          </a:p>
          <a:p>
            <a:r>
              <a:rPr lang="en-GB" sz="2000" dirty="0">
                <a:solidFill>
                  <a:schemeClr val="bg1"/>
                </a:solidFill>
              </a:rPr>
              <a:t>Their prize was an all expenses paid culinary trip to Milan in Italy</a:t>
            </a:r>
          </a:p>
        </p:txBody>
      </p:sp>
    </p:spTree>
    <p:extLst>
      <p:ext uri="{BB962C8B-B14F-4D97-AF65-F5344CB8AC3E}">
        <p14:creationId xmlns:p14="http://schemas.microsoft.com/office/powerpoint/2010/main" val="300453967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3851EACA7EDE49AAE104F32690D5A9" ma:contentTypeVersion="9" ma:contentTypeDescription="Create a new document." ma:contentTypeScope="" ma:versionID="90b6cd20d74285f54be67a181a99a71a">
  <xsd:schema xmlns:xsd="http://www.w3.org/2001/XMLSchema" xmlns:p="http://schemas.microsoft.com/office/2006/metadata/properties" xmlns:ns2="9c2c03d2-3b21-4835-ae7c-21f680e68f60" targetNamespace="http://schemas.microsoft.com/office/2006/metadata/properties" ma:root="true" ma:fieldsID="914700b5bfd999a3f9862774c5d5c6a2" ns2:_="">
    <xsd:import namespace="9c2c03d2-3b21-4835-ae7c-21f680e68f60"/>
    <xsd:element name="properties">
      <xsd:complexType>
        <xsd:sequence>
          <xsd:element name="documentManagement">
            <xsd:complexType>
              <xsd:all>
                <xsd:element ref="ns2:Author0" minOccurs="0"/>
                <xsd:element ref="ns2:Date_x0020_Published" minOccurs="0"/>
                <xsd:element ref="ns2:Date_x0020_of_x0020_Review" minOccurs="0"/>
                <xsd:element ref="ns2:Department_x0020_or_x0020_category" minOccurs="0"/>
                <xsd:element ref="ns2:Categories0" minOccurs="0"/>
                <xsd:element ref="ns2:Tracking_x0020_Notes" minOccurs="0"/>
                <xsd:element ref="ns2:Description0" minOccurs="0"/>
                <xsd:element ref="ns2:Date_x0020_of_x0020_Impact_x0020_Assessment" minOccurs="0"/>
              </xsd:all>
            </xsd:complexType>
          </xsd:element>
        </xsd:sequence>
      </xsd:complexType>
    </xsd:element>
  </xsd:schema>
  <xsd:schema xmlns:xsd="http://www.w3.org/2001/XMLSchema" xmlns:dms="http://schemas.microsoft.com/office/2006/documentManagement/types" targetNamespace="9c2c03d2-3b21-4835-ae7c-21f680e68f60" elementFormDefault="qualified">
    <xsd:import namespace="http://schemas.microsoft.com/office/2006/documentManagement/types"/>
    <xsd:element name="Author0" ma:index="8" nillable="true" ma:displayName="Author" ma:description="The author is the person responsible for creting and updating this document." ma:list="UserInfo" ma:internalName="Author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_x0020_Published" ma:index="9" nillable="true" ma:displayName="Date Published" ma:default="[today]" ma:description="When this document was approved and published." ma:format="DateOnly" ma:internalName="Date_x0020_Published">
      <xsd:simpleType>
        <xsd:restriction base="dms:DateTime"/>
      </xsd:simpleType>
    </xsd:element>
    <xsd:element name="Date_x0020_of_x0020_Review" ma:index="10" nillable="true" ma:displayName="Date of Review" ma:description="The date this document will require reviewing once approved and published." ma:format="DateOnly" ma:internalName="Date_x0020_of_x0020_Review">
      <xsd:simpleType>
        <xsd:restriction base="dms:DateTime"/>
      </xsd:simpleType>
    </xsd:element>
    <xsd:element name="Department_x0020_or_x0020_category" ma:index="11" nillable="true" ma:displayName="Department or category" ma:default="" ma:description="Please type in here the college department or category that this document is associated with." ma:internalName="Department_x0020_or_x0020_category">
      <xsd:simpleType>
        <xsd:restriction base="dms:Text">
          <xsd:maxLength value="255"/>
        </xsd:restriction>
      </xsd:simpleType>
    </xsd:element>
    <xsd:element name="Categories0" ma:index="12" nillable="true" ma:displayName="Categories" ma:default="" ma:description="Please check the categories this document falls into" ma:internalName="Categories0">
      <xsd:complexType>
        <xsd:complexContent>
          <xsd:extension base="dms:MultiChoice">
            <xsd:sequence>
              <xsd:element name="Value" maxOccurs="unbounded" minOccurs="0" nillable="true">
                <xsd:simpleType>
                  <xsd:restriction base="dms:Choice">
                    <xsd:enumeration value="Action Plan"/>
                    <xsd:enumeration value="Form"/>
                    <xsd:enumeration value="Guide"/>
                    <xsd:enumeration value="Impact Assessment"/>
                    <xsd:enumeration value="Policy"/>
                    <xsd:enumeration value="Procedure"/>
                    <xsd:enumeration value="Report"/>
                    <xsd:enumeration value="Service Level Agreement"/>
                    <xsd:enumeration value="Staff Induction"/>
                    <xsd:enumeration value="Strategy"/>
                  </xsd:restriction>
                </xsd:simpleType>
              </xsd:element>
            </xsd:sequence>
          </xsd:extension>
        </xsd:complexContent>
      </xsd:complexType>
    </xsd:element>
    <xsd:element name="Tracking_x0020_Notes" ma:index="13" nillable="true" ma:displayName="Tracking Notes" ma:description="USe this field to record any additional information about this document to assist with tracking communication about reviews." ma:internalName="Tracking_x0020_Notes">
      <xsd:simpleType>
        <xsd:restriction base="dms:Note"/>
      </xsd:simpleType>
    </xsd:element>
    <xsd:element name="Description0" ma:index="14" nillable="true" ma:displayName="Description" ma:description="Enter here a short description that gives more details about what the document is for or about." ma:internalName="Description0">
      <xsd:simpleType>
        <xsd:restriction base="dms:Note"/>
      </xsd:simpleType>
    </xsd:element>
    <xsd:element name="Date_x0020_of_x0020_Impact_x0020_Assessment" ma:index="15" nillable="true" ma:displayName="Date of Impact Assessment" ma:format="DateOnly" ma:internalName="Date_x0020_of_x0020_Impact_x0020_Assessment">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version>
  <revision id="1.1.53290.0"/>
</version>
</file>

<file path=customXml/item4.xml><?xml version="1.0" encoding="utf-8"?>
<p:properties xmlns:p="http://schemas.microsoft.com/office/2006/metadata/properties" xmlns:xsi="http://www.w3.org/2001/XMLSchema-instance" xmlns:pc="http://schemas.microsoft.com/office/infopath/2007/PartnerControls">
  <documentManagement>
    <Date_x0020_Published xmlns="9c2c03d2-3b21-4835-ae7c-21f680e68f60">2010-06-30T07:56:30+00:00</Date_x0020_Published>
    <Author0 xmlns="9c2c03d2-3b21-4835-ae7c-21f680e68f60">
      <UserInfo>
        <DisplayName/>
        <AccountId xsi:nil="true"/>
        <AccountType/>
      </UserInfo>
    </Author0>
    <Department_x0020_or_x0020_category xmlns="9c2c03d2-3b21-4835-ae7c-21f680e68f60" xsi:nil="true"/>
    <Categories0 xmlns="9c2c03d2-3b21-4835-ae7c-21f680e68f60"/>
    <Tracking_x0020_Notes xmlns="9c2c03d2-3b21-4835-ae7c-21f680e68f60" xsi:nil="true"/>
    <Date_x0020_of_x0020_Impact_x0020_Assessment xmlns="9c2c03d2-3b21-4835-ae7c-21f680e68f60" xsi:nil="true"/>
    <Date_x0020_of_x0020_Review xmlns="9c2c03d2-3b21-4835-ae7c-21f680e68f60" xsi:nil="true"/>
    <Description0 xmlns="9c2c03d2-3b21-4835-ae7c-21f680e68f60" xsi:nil="true"/>
  </documentManagement>
</p:properties>
</file>

<file path=customXml/itemProps1.xml><?xml version="1.0" encoding="utf-8"?>
<ds:datastoreItem xmlns:ds="http://schemas.openxmlformats.org/officeDocument/2006/customXml" ds:itemID="{C35559DD-9A59-4D97-8034-947851A71902}">
  <ds:schemaRefs>
    <ds:schemaRef ds:uri="http://schemas.microsoft.com/sharepoint/v3/contenttype/forms"/>
  </ds:schemaRefs>
</ds:datastoreItem>
</file>

<file path=customXml/itemProps2.xml><?xml version="1.0" encoding="utf-8"?>
<ds:datastoreItem xmlns:ds="http://schemas.openxmlformats.org/officeDocument/2006/customXml" ds:itemID="{FBBBF112-EC43-4C2D-8323-915719BDA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2c03d2-3b21-4835-ae7c-21f680e68f6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BFADB26-EF7D-401E-BA03-84EEA26B61EA}">
  <ds:schemaRefs/>
</ds:datastoreItem>
</file>

<file path=customXml/itemProps4.xml><?xml version="1.0" encoding="utf-8"?>
<ds:datastoreItem xmlns:ds="http://schemas.openxmlformats.org/officeDocument/2006/customXml" ds:itemID="{17508CC4-1D5C-4FE8-9992-D71C59398736}">
  <ds:schemaRefs>
    <ds:schemaRef ds:uri="http://schemas.microsoft.com/office/2006/metadata/properties"/>
    <ds:schemaRef ds:uri="http://schemas.microsoft.com/office/2006/documentManagement/types"/>
    <ds:schemaRef ds:uri="9c2c03d2-3b21-4835-ae7c-21f680e68f60"/>
    <ds:schemaRef ds:uri="http://purl.org/dc/elements/1.1/"/>
    <ds:schemaRef ds:uri="http://www.w3.org/XML/1998/namespace"/>
    <ds:schemaRef ds:uri="http://purl.org/dc/terms/"/>
    <ds:schemaRef ds:uri="http://schemas.openxmlformats.org/package/2006/metadata/core-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TM10001105[[fn=Crop]]</Template>
  <TotalTime>425</TotalTime>
  <Words>388</Words>
  <Application>Microsoft Office PowerPoint</Application>
  <PresentationFormat>On-screen Show (4:3)</PresentationFormat>
  <Paragraphs>90</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Corbel</vt:lpstr>
      <vt:lpstr>Franklin Gothic Book</vt:lpstr>
      <vt:lpstr>Franklin Gothic Medium</vt:lpstr>
      <vt:lpstr>Times New Roman</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McNamara</dc:creator>
  <cp:lastModifiedBy>Justin McNamara</cp:lastModifiedBy>
  <cp:revision>42</cp:revision>
  <dcterms:created xsi:type="dcterms:W3CDTF">2012-08-22T14:07:41Z</dcterms:created>
  <dcterms:modified xsi:type="dcterms:W3CDTF">2020-05-04T10:22:45Z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Published">
    <vt:lpwstr>2010-06-30T08:56:30Z</vt:lpwstr>
  </property>
  <property fmtid="{D5CDD505-2E9C-101B-9397-08002B2CF9AE}" pid="3" name="Author0">
    <vt:lpwstr/>
  </property>
  <property fmtid="{D5CDD505-2E9C-101B-9397-08002B2CF9AE}" pid="4" name="Department or category">
    <vt:lpwstr/>
  </property>
  <property fmtid="{D5CDD505-2E9C-101B-9397-08002B2CF9AE}" pid="5" name="Categories0">
    <vt:lpwstr/>
  </property>
  <property fmtid="{D5CDD505-2E9C-101B-9397-08002B2CF9AE}" pid="6" name="Tracking Notes">
    <vt:lpwstr/>
  </property>
  <property fmtid="{D5CDD505-2E9C-101B-9397-08002B2CF9AE}" pid="7" name="Date of Impact Assessment">
    <vt:lpwstr/>
  </property>
  <property fmtid="{D5CDD505-2E9C-101B-9397-08002B2CF9AE}" pid="8" name="Date of Review">
    <vt:lpwstr/>
  </property>
  <property fmtid="{D5CDD505-2E9C-101B-9397-08002B2CF9AE}" pid="9" name="Description0">
    <vt:lpwstr/>
  </property>
</Properties>
</file>